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</p:sldMasterIdLst>
  <p:notesMasterIdLst>
    <p:notesMasterId r:id="rId27"/>
  </p:notesMasterIdLst>
  <p:sldIdLst>
    <p:sldId id="289" r:id="rId6"/>
    <p:sldId id="732" r:id="rId7"/>
    <p:sldId id="726" r:id="rId8"/>
    <p:sldId id="725" r:id="rId9"/>
    <p:sldId id="312" r:id="rId10"/>
    <p:sldId id="733" r:id="rId11"/>
    <p:sldId id="735" r:id="rId12"/>
    <p:sldId id="743" r:id="rId13"/>
    <p:sldId id="746" r:id="rId14"/>
    <p:sldId id="741" r:id="rId15"/>
    <p:sldId id="742" r:id="rId16"/>
    <p:sldId id="728" r:id="rId17"/>
    <p:sldId id="731" r:id="rId18"/>
    <p:sldId id="736" r:id="rId19"/>
    <p:sldId id="748" r:id="rId20"/>
    <p:sldId id="749" r:id="rId21"/>
    <p:sldId id="729" r:id="rId22"/>
    <p:sldId id="747" r:id="rId23"/>
    <p:sldId id="738" r:id="rId24"/>
    <p:sldId id="739" r:id="rId25"/>
    <p:sldId id="74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vanan, Arjun B." initials="SAB" lastIdx="2" clrIdx="0">
    <p:extLst>
      <p:ext uri="{19B8F6BF-5375-455C-9EA6-DF929625EA0E}">
        <p15:presenceInfo xmlns:p15="http://schemas.microsoft.com/office/powerpoint/2012/main" userId="S::arjun.b.saravanan@accenturefederal.com::91d67f98-d0dc-4289-986e-86e915c72127" providerId="AD"/>
      </p:ext>
    </p:extLst>
  </p:cmAuthor>
  <p:cmAuthor id="2" name="Duong, Daniel" initials="DD" lastIdx="1" clrIdx="1">
    <p:extLst>
      <p:ext uri="{19B8F6BF-5375-455C-9EA6-DF929625EA0E}">
        <p15:presenceInfo xmlns:p15="http://schemas.microsoft.com/office/powerpoint/2012/main" userId="S::daniel.duong@accenturefederal.com::9992b96b-0027-438e-9c1f-66eac00b3ee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C57F28-721E-4B67-8B26-5547298961A4}" v="1" dt="2021-04-29T12:28:09.9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-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vanan, Arjun B." userId="91d67f98-d0dc-4289-986e-86e915c72127" providerId="ADAL" clId="{E5C57F28-721E-4B67-8B26-5547298961A4}"/>
    <pc:docChg chg="modSld">
      <pc:chgData name="Saravanan, Arjun B." userId="91d67f98-d0dc-4289-986e-86e915c72127" providerId="ADAL" clId="{E5C57F28-721E-4B67-8B26-5547298961A4}" dt="2021-04-29T12:28:09.906" v="2" actId="1036"/>
      <pc:docMkLst>
        <pc:docMk/>
      </pc:docMkLst>
      <pc:sldChg chg="modSp mod">
        <pc:chgData name="Saravanan, Arjun B." userId="91d67f98-d0dc-4289-986e-86e915c72127" providerId="ADAL" clId="{E5C57F28-721E-4B67-8B26-5547298961A4}" dt="2021-04-29T12:27:08.624" v="1" actId="1036"/>
        <pc:sldMkLst>
          <pc:docMk/>
          <pc:sldMk cId="525424051" sldId="732"/>
        </pc:sldMkLst>
        <pc:spChg chg="mod">
          <ac:chgData name="Saravanan, Arjun B." userId="91d67f98-d0dc-4289-986e-86e915c72127" providerId="ADAL" clId="{E5C57F28-721E-4B67-8B26-5547298961A4}" dt="2021-04-29T12:27:08.624" v="1" actId="1036"/>
          <ac:spMkLst>
            <pc:docMk/>
            <pc:sldMk cId="525424051" sldId="732"/>
            <ac:spMk id="3" creationId="{46FA6938-5C00-C04A-84F8-7A56472F05F9}"/>
          </ac:spMkLst>
        </pc:spChg>
      </pc:sldChg>
      <pc:sldChg chg="modSp">
        <pc:chgData name="Saravanan, Arjun B." userId="91d67f98-d0dc-4289-986e-86e915c72127" providerId="ADAL" clId="{E5C57F28-721E-4B67-8B26-5547298961A4}" dt="2021-04-29T12:28:09.906" v="2" actId="1036"/>
        <pc:sldMkLst>
          <pc:docMk/>
          <pc:sldMk cId="2165494745" sldId="741"/>
        </pc:sldMkLst>
        <pc:spChg chg="mod">
          <ac:chgData name="Saravanan, Arjun B." userId="91d67f98-d0dc-4289-986e-86e915c72127" providerId="ADAL" clId="{E5C57F28-721E-4B67-8B26-5547298961A4}" dt="2021-04-29T12:28:09.906" v="2" actId="1036"/>
          <ac:spMkLst>
            <pc:docMk/>
            <pc:sldMk cId="2165494745" sldId="741"/>
            <ac:spMk id="2" creationId="{D69A1E40-C642-43EA-8C96-49357FF2A546}"/>
          </ac:spMkLst>
        </pc:spChg>
        <pc:spChg chg="mod">
          <ac:chgData name="Saravanan, Arjun B." userId="91d67f98-d0dc-4289-986e-86e915c72127" providerId="ADAL" clId="{E5C57F28-721E-4B67-8B26-5547298961A4}" dt="2021-04-29T12:28:09.906" v="2" actId="1036"/>
          <ac:spMkLst>
            <pc:docMk/>
            <pc:sldMk cId="2165494745" sldId="741"/>
            <ac:spMk id="3" creationId="{7E782FF3-883C-424F-9736-1AA59002AB6D}"/>
          </ac:spMkLst>
        </pc:spChg>
        <pc:spChg chg="mod">
          <ac:chgData name="Saravanan, Arjun B." userId="91d67f98-d0dc-4289-986e-86e915c72127" providerId="ADAL" clId="{E5C57F28-721E-4B67-8B26-5547298961A4}" dt="2021-04-29T12:28:09.906" v="2" actId="1036"/>
          <ac:spMkLst>
            <pc:docMk/>
            <pc:sldMk cId="2165494745" sldId="741"/>
            <ac:spMk id="4" creationId="{28F8E583-CE52-46AD-92BD-8A97BF6BE2B0}"/>
          </ac:spMkLst>
        </pc:spChg>
        <pc:picChg chg="mod">
          <ac:chgData name="Saravanan, Arjun B." userId="91d67f98-d0dc-4289-986e-86e915c72127" providerId="ADAL" clId="{E5C57F28-721E-4B67-8B26-5547298961A4}" dt="2021-04-29T12:28:09.906" v="2" actId="1036"/>
          <ac:picMkLst>
            <pc:docMk/>
            <pc:sldMk cId="2165494745" sldId="741"/>
            <ac:picMk id="6" creationId="{6BE70541-D830-4813-9BA0-1C0B54590A27}"/>
          </ac:picMkLst>
        </pc:picChg>
        <pc:picChg chg="mod">
          <ac:chgData name="Saravanan, Arjun B." userId="91d67f98-d0dc-4289-986e-86e915c72127" providerId="ADAL" clId="{E5C57F28-721E-4B67-8B26-5547298961A4}" dt="2021-04-29T12:28:09.906" v="2" actId="1036"/>
          <ac:picMkLst>
            <pc:docMk/>
            <pc:sldMk cId="2165494745" sldId="741"/>
            <ac:picMk id="7" creationId="{18A194CC-9B8D-4488-BEA4-B9524CD5A208}"/>
          </ac:picMkLst>
        </pc:picChg>
        <pc:picChg chg="mod">
          <ac:chgData name="Saravanan, Arjun B." userId="91d67f98-d0dc-4289-986e-86e915c72127" providerId="ADAL" clId="{E5C57F28-721E-4B67-8B26-5547298961A4}" dt="2021-04-29T12:28:09.906" v="2" actId="1036"/>
          <ac:picMkLst>
            <pc:docMk/>
            <pc:sldMk cId="2165494745" sldId="741"/>
            <ac:picMk id="8" creationId="{A4B82DC8-801C-4D1D-A4E1-DD6F4659C066}"/>
          </ac:picMkLst>
        </pc:picChg>
        <pc:picChg chg="mod">
          <ac:chgData name="Saravanan, Arjun B." userId="91d67f98-d0dc-4289-986e-86e915c72127" providerId="ADAL" clId="{E5C57F28-721E-4B67-8B26-5547298961A4}" dt="2021-04-29T12:28:09.906" v="2" actId="1036"/>
          <ac:picMkLst>
            <pc:docMk/>
            <pc:sldMk cId="2165494745" sldId="741"/>
            <ac:picMk id="9" creationId="{1B7B0029-9F0B-4B0C-9B41-6B4F95FC746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F7F91-60D2-4664-82AA-1DEBE2729C78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A89C4-BBD9-4695-8B44-AD9A451F7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6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ws.gov/verobeach/PythonPDF/CostofInvasivesFactSheet.pdf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89C4-BBD9-4695-8B44-AD9A451F79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42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89C4-BBD9-4695-8B44-AD9A451F79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96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89C4-BBD9-4695-8B44-AD9A451F79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46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89C4-BBD9-4695-8B44-AD9A451F79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77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Looking at edge weights we find that closer parks have more visitors moving between them, not unexpected,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89C4-BBD9-4695-8B44-AD9A451F79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66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when we look at the overall network, we see very different degree distributions.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89C4-BBD9-4695-8B44-AD9A451F79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75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when we look at the overall network, we see very different degree distributions.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89C4-BBD9-4695-8B44-AD9A451F79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69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Utilizing a mobility model, we can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89C4-BBD9-4695-8B44-AD9A451F79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22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Invasive species can have dramatic impact on infrastructure and ecosystems</a:t>
            </a:r>
          </a:p>
          <a:p>
            <a:endParaRPr lang="en-US"/>
          </a:p>
          <a:p>
            <a:r>
              <a:rPr lang="en-US"/>
              <a:t>https://www.doi.gov/sites/doi.gov/files/uploads/invasive_species_impacts_on_infrastructure.pdf</a:t>
            </a:r>
          </a:p>
          <a:p>
            <a:endParaRPr lang="en-US"/>
          </a:p>
          <a:p>
            <a:r>
              <a:rPr lang="en-US"/>
              <a:t>Invasive animals and plants cause serious damage.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89C4-BBD9-4695-8B44-AD9A451F79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81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CostofInvasivesFactSheet.pdf (fws.gov)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89C4-BBD9-4695-8B44-AD9A451F79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4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https://nifa.usda.gov/program/invasive-species-program</a:t>
            </a:r>
          </a:p>
          <a:p>
            <a:endParaRPr lang="en-US"/>
          </a:p>
          <a:p>
            <a:r>
              <a:rPr lang="en-US"/>
              <a:t>https://www.doi.gov/pressreleases/trump-administration-outlines-comprehensive-strategy-tackle-120-billion-problem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https://www.doi.gov/sites/doi.gov/files/doi-invasive-species-strategic-plan-2021-2025-508.pdf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http://dnrc.mt.gov/divisions/cardd/docs/misac-docs/econ-press-release_final.pdf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https://irma.nps.gov/DataStore/DownloadFile/603582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89C4-BBD9-4695-8B44-AD9A451F79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42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Reduced spend on active engagement to fight invasive species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89C4-BBD9-4695-8B44-AD9A451F79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2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approach </a:t>
            </a:r>
          </a:p>
          <a:p>
            <a:r>
              <a:rPr lang="en-US" dirty="0"/>
              <a:t>Focusing on national parks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89C4-BBD9-4695-8B44-AD9A451F79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97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https://nifa.usda.gov/program/invasive-species-program</a:t>
            </a:r>
          </a:p>
          <a:p>
            <a:endParaRPr lang="en-US" dirty="0"/>
          </a:p>
          <a:p>
            <a:r>
              <a:rPr lang="en-US" dirty="0"/>
              <a:t>https://www.doi.gov/pressreleases/trump-administration-outlines-comprehensive-strategy-tackle-120-billion-problem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https://www.doi.gov/sites/doi.gov/files/doi-invasive-species-strategic-plan-2021-2025-508.pdf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https://irma.nps.gov/DataStore/DownloadFile/603582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89C4-BBD9-4695-8B44-AD9A451F79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70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Currently the national parks system uses a regional approach to controlling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89C4-BBD9-4695-8B44-AD9A451F79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7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89C4-BBD9-4695-8B44-AD9A451F79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33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hyperlink" Target="mailto:Amy.Ritz@Accenture.com" TargetMode="Externa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7127-2E43-4A74-B7AB-C1E8AE6BC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D6A68-0E1B-48A5-AAAE-064C1D201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87BD2-DB8F-4139-A923-58281E248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57FBD-0F19-4BA9-8D59-30B3142339D0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9DE3E-3360-4C7A-A50A-03A9FB3BF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1ABD8-C0DA-470A-B2AD-02F24174D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7A4CA-7003-4505-8BF6-DA673A52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22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77BE-472B-48D4-A8A1-9EA29270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AEA28-8D9B-4405-95A0-A354F9D4C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54CA8-7DB8-429C-8C67-BDC4A7E5B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57FBD-0F19-4BA9-8D59-30B3142339D0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2DFE0-5897-4A29-834E-1BBF73A3B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A23AD-6D1B-4904-B397-F0F5362D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7A4CA-7003-4505-8BF6-DA673A52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61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EE1897-7143-45F9-8328-D04E8CFD52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AAC61-AC00-4632-8111-73949EB97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E4CFD-EACF-4F6F-88E9-D8FA65409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57FBD-0F19-4BA9-8D59-30B3142339D0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9A9B3-E23B-4D16-AC29-24842C1EE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488BE-8EDA-4288-8162-1A5F517E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7A4CA-7003-4505-8BF6-DA673A52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74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Image - Left-aligned, Logo,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2C8E55-8CAE-FC4A-BA3A-F66815D734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922CB3-850F-0445-AC8B-17707616DE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Thursday, April 29,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Palatino Linotype 24pt</a:t>
            </a:r>
          </a:p>
        </p:txBody>
      </p:sp>
    </p:spTree>
    <p:extLst>
      <p:ext uri="{BB962C8B-B14F-4D97-AF65-F5344CB8AC3E}">
        <p14:creationId xmlns:p14="http://schemas.microsoft.com/office/powerpoint/2010/main" val="2130887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89528D09-D9F4-47CA-BBA9-7AF13078D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8917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3554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 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46AA4-146F-4349-A95C-2FE9F58C88E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81321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08812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S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FFA725-883D-D243-B475-CEF8C282ED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5376231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51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S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5376231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24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provided selections in the image library</a:t>
            </a:r>
            <a:endParaRPr lang="en-US" noProof="0" dirty="0"/>
          </a:p>
        </p:txBody>
      </p:sp>
      <p:pic>
        <p:nvPicPr>
          <p:cNvPr id="2" name="Picture 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3C7C075D-013F-4D6D-8EA2-7E4465FC22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FF000-7B73-46EF-AF03-BC821DE671E7}"/>
              </a:ext>
            </a:extLst>
          </p:cNvPr>
          <p:cNvSpPr txBox="1"/>
          <p:nvPr userDrawn="1"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202F806-53EB-4AFB-B0F7-2A7BC4E5136F}" type="datetime2">
              <a:rPr lang="en-US" smtClean="0"/>
              <a:t>Thursday, April 29, 2021</a:t>
            </a:fld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Palatino Linotype 24pt</a:t>
            </a:r>
          </a:p>
        </p:txBody>
      </p:sp>
    </p:spTree>
    <p:extLst>
      <p:ext uri="{BB962C8B-B14F-4D97-AF65-F5344CB8AC3E}">
        <p14:creationId xmlns:p14="http://schemas.microsoft.com/office/powerpoint/2010/main" val="2973301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279DD-6D93-4A0B-9EB8-AAA24FF4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72BA7-D758-4B69-8D88-27DDD8D6A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4D148-540B-4952-A62A-D638C9DC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57FBD-0F19-4BA9-8D59-30B3142339D0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E8DC3-6A7D-4652-BAF4-B9F81E26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B4E4E-0FBA-4780-9962-39B02015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7A4CA-7003-4505-8BF6-DA673A52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811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074C878-35E6-4631-95D1-AE66D6398682}" type="datetime2">
              <a:rPr lang="en-US" smtClean="0"/>
              <a:t>Thursday, April 29, 2021</a:t>
            </a:fld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A7BBE-17FB-4B75-B79B-F6834CE3706C}"/>
              </a:ext>
            </a:extLst>
          </p:cNvPr>
          <p:cNvSpPr txBox="1"/>
          <p:nvPr userDrawn="1"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GB" dirty="0"/>
              <a:t>Place subtitle here in Palatino Linotype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provided selections in the image library</a:t>
            </a:r>
            <a:endParaRPr lang="en-US" noProof="0" dirty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70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EF6557B-1FAD-4B21-979D-AF32AE2ABE3A}" type="datetime2">
              <a:rPr lang="en-US" smtClean="0"/>
              <a:t>Thursday, April 29, 2021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Palatino Linotype 24pt</a:t>
            </a:r>
          </a:p>
        </p:txBody>
      </p:sp>
    </p:spTree>
    <p:extLst>
      <p:ext uri="{BB962C8B-B14F-4D97-AF65-F5344CB8AC3E}">
        <p14:creationId xmlns:p14="http://schemas.microsoft.com/office/powerpoint/2010/main" val="2393778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201D5A-B05B-463A-A39A-D6351436BF33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Palatino Linotype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Thursday, April 29,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47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345ECE-0A07-4C4B-9368-0CE4479DD27C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Thursday, April 29,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Palatino Linotype 24pt</a:t>
            </a:r>
          </a:p>
        </p:txBody>
      </p:sp>
    </p:spTree>
    <p:extLst>
      <p:ext uri="{BB962C8B-B14F-4D97-AF65-F5344CB8AC3E}">
        <p14:creationId xmlns:p14="http://schemas.microsoft.com/office/powerpoint/2010/main" val="3013987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GTS,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9C8654-2CC9-F541-A924-257D0187B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9" y="0"/>
            <a:ext cx="1221008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EB74AD-1B7B-4DBD-AD4A-8DA48458B4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Palatino Linotype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Thursday, April 29,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59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Logo,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2C8E55-8CAE-FC4A-BA3A-F66815D734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922CB3-850F-0445-AC8B-17707616DE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Thursday, April 29,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Palatino Linotype 24pt</a:t>
            </a:r>
          </a:p>
        </p:txBody>
      </p:sp>
    </p:spTree>
    <p:extLst>
      <p:ext uri="{BB962C8B-B14F-4D97-AF65-F5344CB8AC3E}">
        <p14:creationId xmlns:p14="http://schemas.microsoft.com/office/powerpoint/2010/main" val="1006806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Palatino Linotype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40DB58-C382-4D4A-B4C9-306C0CDE029A}" type="datetime2">
              <a:rPr lang="en-US" smtClean="0"/>
              <a:t>Thursday, April 29,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 userDrawn="1"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2020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5255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Palatino Linotype 24pt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59C2A9-CAAD-4437-A35B-5F02FAD0D9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75A16-A4B2-4AE5-AFA0-950C115C747E}" type="datetime2">
              <a:rPr lang="en-US" smtClean="0"/>
              <a:t>Thursday, April 29,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246FF-2C3D-9D46-B1DB-1D6FABA657CD}"/>
              </a:ext>
            </a:extLst>
          </p:cNvPr>
          <p:cNvSpPr txBox="1"/>
          <p:nvPr userDrawn="1"/>
        </p:nvSpPr>
        <p:spPr>
          <a:xfrm>
            <a:off x="1149093" y="5970728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2"/>
                </a:solidFill>
              </a:rPr>
              <a:t>Copyright © 2020 Accenture. All rights reserved.</a:t>
            </a:r>
            <a:endParaRPr lang="en-US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839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Palatino Linotype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1347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lang="en-US" sz="2400" b="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Palatino Linotype 24pt</a:t>
            </a:r>
            <a:endParaRPr lang="en-US" dirty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61584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AA58-636A-466A-9D1A-9BB42F74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5DEAD-A5CD-4906-9EA3-8F5031C57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BEAEA-35CA-4815-93EE-B27C03FBB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57FBD-0F19-4BA9-8D59-30B3142339D0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14DC9-7434-4405-BDFC-FE25B46E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BBB1-9538-4BE3-BB49-14FD283B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7A4CA-7003-4505-8BF6-DA673A52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09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Mi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Palatino Linotype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135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1BA4F43-9A33-40BF-9D42-10A8953739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4610100"/>
            <a:ext cx="4952999" cy="1474214"/>
          </a:xfrm>
        </p:spPr>
        <p:txBody>
          <a:bodyPr vert="horz" lIns="0" tIns="0" rIns="0" bIns="0" rtlCol="0">
            <a:noAutofit/>
          </a:bodyPr>
          <a:lstStyle>
            <a:lvl1pPr marL="12700" indent="-12700" algn="l">
              <a:lnSpc>
                <a:spcPct val="90000"/>
              </a:lnSpc>
              <a:spcAft>
                <a:spcPts val="0"/>
              </a:spcAft>
              <a:buNone/>
              <a:tabLst/>
              <a:defRPr lang="en-US" sz="2400" b="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Palatino Linotype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580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230BE-E12B-4B12-B01F-61A3FEC100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2"/>
            <a:ext cx="12191994" cy="6857997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2999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8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15763B-29DE-5842-9F25-C3613114D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lang="en-US" sz="2400" b="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Palatino Linotype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08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Dark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22C143E8-DD15-4271-878B-9FB6C450FC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2" b="19537"/>
          <a:stretch/>
        </p:blipFill>
        <p:spPr>
          <a:xfrm>
            <a:off x="0" y="0"/>
            <a:ext cx="12192000" cy="34277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233B92-45BF-2844-92CF-A75DE09F6E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Palatino Linotype 24pt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471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0CD753C7-2DCF-4C34-80DC-870F688988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25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Palatino Linotype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80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Core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Palatino Linotype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090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8F4B10C-5234-40B6-8CA6-79B2DF02B8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B64210-BE23-4613-90AC-3738A40ED78F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02A9B-7D88-4730-BA84-E2AEAFB999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0B5CF-ECAF-4871-B303-435D56BF9C7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29F91-EB74-4AA2-B649-E33D7237FE06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741A08E-B93F-E14E-AB8A-C62CD19AED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Palatino Linotype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98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0620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2829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sub-headline here in Palatino Linotype,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73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A9E1-022F-4191-8D55-CC4D0B49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91887-E3CA-44B9-986F-BFBA036D43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CBA29-519F-44BE-A3A6-9775570DB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3DF61-9687-40B6-B201-A54E9B5A2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57FBD-0F19-4BA9-8D59-30B3142339D0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C7EDA-9EFF-4844-9DF0-5A68825F4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28796-520F-466E-821B-9C3BF2A6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7A4CA-7003-4505-8BF6-DA673A52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333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228858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0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504162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674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83344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4249328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CD3D7-329E-47BB-94A7-43044FF6B3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0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/>
          <a:p>
            <a:pPr lvl="0"/>
            <a:r>
              <a:rPr lang="en-GB" dirty="0"/>
              <a:t>Place text here, use indent to access other levels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 userDrawn="1"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 userDrawn="1"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 userDrawn="1"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 userDrawn="1"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 userDrawn="1"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 userDrawn="1"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 userDrawn="1"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 userDrawn="1"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 userDrawn="1"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752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sub-headline here in Palatino Linotype,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114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sub-headline here in Palatino Linotype,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297360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792F-6B05-45DF-B155-C7006663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B64E5-8C7D-47AE-AFF9-D3594E91C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B3AD0-EDA2-4E29-83E7-F9ECF9AB8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E5744-C823-4A0E-963C-EEA1891568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74BF8-44C7-435C-A336-8CA0724B9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DC2B0B-D87D-402D-9361-9F003D7BB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57FBD-0F19-4BA9-8D59-30B3142339D0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249E05-C381-439F-9A39-6E081FA3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1EFBA2-4E24-4073-A637-EF44BE85D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7A4CA-7003-4505-8BF6-DA673A52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571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24822002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39091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564E750-DDC4-4461-B955-247AFF2C8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42" y="380999"/>
            <a:ext cx="5333967" cy="2393952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Place headline here 36pt, min 30pt)</a:t>
            </a:r>
          </a:p>
        </p:txBody>
      </p:sp>
    </p:spTree>
    <p:extLst>
      <p:ext uri="{BB962C8B-B14F-4D97-AF65-F5344CB8AC3E}">
        <p14:creationId xmlns:p14="http://schemas.microsoft.com/office/powerpoint/2010/main" val="1820730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78737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Ligh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A31FE-1E07-4053-A99E-D3461DEE40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" y="668"/>
            <a:ext cx="12189628" cy="6857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B84D5-0A22-4711-8F52-BDC8137A168E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DCD88-2176-4497-B5B6-CEC45FAC70F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51368-DA63-486C-A3F0-C29653258B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0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0945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defTabSz="228600">
                <a:spcAft>
                  <a:spcPts val="1200"/>
                </a:spcAft>
              </a:pPr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96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41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>
                <a:latin typeface="+mj-lt"/>
              </a:defRPr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99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- 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ECD371-7C06-488E-AA23-EB47BBF733D9}"/>
              </a:ext>
            </a:extLst>
          </p:cNvPr>
          <p:cNvSpPr txBox="1">
            <a:spLocks/>
          </p:cNvSpPr>
          <p:nvPr userDrawn="1"/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Iconography: Monoline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66297-1DCC-45B0-9DA7-3CE9DE25D2DF}"/>
              </a:ext>
            </a:extLst>
          </p:cNvPr>
          <p:cNvSpPr txBox="1"/>
          <p:nvPr userDrawn="1"/>
        </p:nvSpPr>
        <p:spPr>
          <a:xfrm>
            <a:off x="380999" y="927847"/>
            <a:ext cx="11429981" cy="500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GB" sz="1600" dirty="0"/>
              <a:t>Our expansive asset library including fonts, photography, iconography and custom slides are available </a:t>
            </a:r>
            <a:r>
              <a:rPr lang="en-GB" sz="1600" dirty="0">
                <a:solidFill>
                  <a:schemeClr val="accent1"/>
                </a:solidFill>
              </a:rPr>
              <a:t>[here &lt;link&gt;]</a:t>
            </a:r>
            <a:r>
              <a:rPr lang="en-GB" sz="1600" dirty="0"/>
              <a:t>. Contact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hlinkClick r:id="rId2"/>
              </a:rPr>
              <a:t>Amy.Ritz@Accenture.com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GB" sz="1600" dirty="0"/>
              <a:t>for further information. Access the icons below through </a:t>
            </a:r>
            <a:r>
              <a:rPr lang="en-GB" sz="1600" b="1" dirty="0">
                <a:solidFill>
                  <a:schemeClr val="accent1"/>
                </a:solidFill>
              </a:rPr>
              <a:t>View &gt; Slide Master</a:t>
            </a:r>
            <a:r>
              <a:rPr lang="en-GB" sz="1600" dirty="0"/>
              <a:t>.</a:t>
            </a:r>
          </a:p>
        </p:txBody>
      </p:sp>
      <p:sp>
        <p:nvSpPr>
          <p:cNvPr id="4" name="Freeform 127">
            <a:extLst>
              <a:ext uri="{FF2B5EF4-FFF2-40B4-BE49-F238E27FC236}">
                <a16:creationId xmlns:a16="http://schemas.microsoft.com/office/drawing/2014/main" id="{80F51A57-4DBA-FA4F-916F-88328E5E013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7063" y="1981658"/>
            <a:ext cx="513948" cy="396598"/>
          </a:xfrm>
          <a:custGeom>
            <a:avLst/>
            <a:gdLst>
              <a:gd name="T0" fmla="*/ 199 w 309"/>
              <a:gd name="T1" fmla="*/ 232 h 244"/>
              <a:gd name="T2" fmla="*/ 222 w 309"/>
              <a:gd name="T3" fmla="*/ 225 h 244"/>
              <a:gd name="T4" fmla="*/ 248 w 309"/>
              <a:gd name="T5" fmla="*/ 202 h 244"/>
              <a:gd name="T6" fmla="*/ 273 w 309"/>
              <a:gd name="T7" fmla="*/ 177 h 244"/>
              <a:gd name="T8" fmla="*/ 308 w 309"/>
              <a:gd name="T9" fmla="*/ 128 h 244"/>
              <a:gd name="T10" fmla="*/ 216 w 309"/>
              <a:gd name="T11" fmla="*/ 12 h 244"/>
              <a:gd name="T12" fmla="*/ 115 w 309"/>
              <a:gd name="T13" fmla="*/ 19 h 244"/>
              <a:gd name="T14" fmla="*/ 3 w 309"/>
              <a:gd name="T15" fmla="*/ 136 h 244"/>
              <a:gd name="T16" fmla="*/ 44 w 309"/>
              <a:gd name="T17" fmla="*/ 199 h 244"/>
              <a:gd name="T18" fmla="*/ 60 w 309"/>
              <a:gd name="T19" fmla="*/ 217 h 244"/>
              <a:gd name="T20" fmla="*/ 82 w 309"/>
              <a:gd name="T21" fmla="*/ 228 h 244"/>
              <a:gd name="T22" fmla="*/ 128 w 309"/>
              <a:gd name="T23" fmla="*/ 244 h 244"/>
              <a:gd name="T24" fmla="*/ 147 w 309"/>
              <a:gd name="T25" fmla="*/ 233 h 244"/>
              <a:gd name="T26" fmla="*/ 122 w 309"/>
              <a:gd name="T27" fmla="*/ 30 h 244"/>
              <a:gd name="T28" fmla="*/ 194 w 309"/>
              <a:gd name="T29" fmla="*/ 20 h 244"/>
              <a:gd name="T30" fmla="*/ 263 w 309"/>
              <a:gd name="T31" fmla="*/ 31 h 244"/>
              <a:gd name="T32" fmla="*/ 278 w 309"/>
              <a:gd name="T33" fmla="*/ 143 h 244"/>
              <a:gd name="T34" fmla="*/ 136 w 309"/>
              <a:gd name="T35" fmla="*/ 85 h 244"/>
              <a:gd name="T36" fmla="*/ 122 w 309"/>
              <a:gd name="T37" fmla="*/ 30 h 244"/>
              <a:gd name="T38" fmla="*/ 45 w 309"/>
              <a:gd name="T39" fmla="*/ 186 h 244"/>
              <a:gd name="T40" fmla="*/ 32 w 309"/>
              <a:gd name="T41" fmla="*/ 155 h 244"/>
              <a:gd name="T42" fmla="*/ 73 w 309"/>
              <a:gd name="T43" fmla="*/ 206 h 244"/>
              <a:gd name="T44" fmla="*/ 57 w 309"/>
              <a:gd name="T45" fmla="*/ 195 h 244"/>
              <a:gd name="T46" fmla="*/ 67 w 309"/>
              <a:gd name="T47" fmla="*/ 172 h 244"/>
              <a:gd name="T48" fmla="*/ 85 w 309"/>
              <a:gd name="T49" fmla="*/ 171 h 244"/>
              <a:gd name="T50" fmla="*/ 73 w 309"/>
              <a:gd name="T51" fmla="*/ 206 h 244"/>
              <a:gd name="T52" fmla="*/ 102 w 309"/>
              <a:gd name="T53" fmla="*/ 221 h 244"/>
              <a:gd name="T54" fmla="*/ 97 w 309"/>
              <a:gd name="T55" fmla="*/ 181 h 244"/>
              <a:gd name="T56" fmla="*/ 110 w 309"/>
              <a:gd name="T57" fmla="*/ 197 h 244"/>
              <a:gd name="T58" fmla="*/ 137 w 309"/>
              <a:gd name="T59" fmla="*/ 219 h 244"/>
              <a:gd name="T60" fmla="*/ 132 w 309"/>
              <a:gd name="T61" fmla="*/ 230 h 244"/>
              <a:gd name="T62" fmla="*/ 115 w 309"/>
              <a:gd name="T63" fmla="*/ 225 h 244"/>
              <a:gd name="T64" fmla="*/ 138 w 309"/>
              <a:gd name="T65" fmla="*/ 205 h 244"/>
              <a:gd name="T66" fmla="*/ 123 w 309"/>
              <a:gd name="T67" fmla="*/ 187 h 244"/>
              <a:gd name="T68" fmla="*/ 98 w 309"/>
              <a:gd name="T69" fmla="*/ 168 h 244"/>
              <a:gd name="T70" fmla="*/ 68 w 309"/>
              <a:gd name="T71" fmla="*/ 152 h 244"/>
              <a:gd name="T72" fmla="*/ 15 w 309"/>
              <a:gd name="T73" fmla="*/ 128 h 244"/>
              <a:gd name="T74" fmla="*/ 107 w 309"/>
              <a:gd name="T75" fmla="*/ 32 h 244"/>
              <a:gd name="T76" fmla="*/ 113 w 309"/>
              <a:gd name="T77" fmla="*/ 116 h 244"/>
              <a:gd name="T78" fmla="*/ 231 w 309"/>
              <a:gd name="T79" fmla="*/ 115 h 244"/>
              <a:gd name="T80" fmla="*/ 264 w 309"/>
              <a:gd name="T81" fmla="*/ 167 h 244"/>
              <a:gd name="T82" fmla="*/ 220 w 309"/>
              <a:gd name="T83" fmla="*/ 145 h 244"/>
              <a:gd name="T84" fmla="*/ 199 w 309"/>
              <a:gd name="T85" fmla="*/ 133 h 244"/>
              <a:gd name="T86" fmla="*/ 246 w 309"/>
              <a:gd name="T87" fmla="*/ 183 h 244"/>
              <a:gd name="T88" fmla="*/ 228 w 309"/>
              <a:gd name="T89" fmla="*/ 197 h 244"/>
              <a:gd name="T90" fmla="*/ 188 w 309"/>
              <a:gd name="T91" fmla="*/ 167 h 244"/>
              <a:gd name="T92" fmla="*/ 219 w 309"/>
              <a:gd name="T93" fmla="*/ 206 h 244"/>
              <a:gd name="T94" fmla="*/ 204 w 309"/>
              <a:gd name="T95" fmla="*/ 219 h 244"/>
              <a:gd name="T96" fmla="*/ 162 w 309"/>
              <a:gd name="T97" fmla="*/ 196 h 244"/>
              <a:gd name="T98" fmla="*/ 188 w 309"/>
              <a:gd name="T99" fmla="*/ 224 h 244"/>
              <a:gd name="T100" fmla="*/ 151 w 309"/>
              <a:gd name="T101" fmla="*/ 22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09" h="244">
                <a:moveTo>
                  <a:pt x="176" y="239"/>
                </a:moveTo>
                <a:cubicBezTo>
                  <a:pt x="181" y="239"/>
                  <a:pt x="184" y="238"/>
                  <a:pt x="188" y="238"/>
                </a:cubicBezTo>
                <a:cubicBezTo>
                  <a:pt x="192" y="236"/>
                  <a:pt x="196" y="235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200" y="232"/>
                  <a:pt x="201" y="232"/>
                  <a:pt x="201" y="232"/>
                </a:cubicBezTo>
                <a:cubicBezTo>
                  <a:pt x="202" y="232"/>
                  <a:pt x="203" y="233"/>
                  <a:pt x="204" y="233"/>
                </a:cubicBezTo>
                <a:cubicBezTo>
                  <a:pt x="210" y="233"/>
                  <a:pt x="217" y="230"/>
                  <a:pt x="222" y="225"/>
                </a:cubicBezTo>
                <a:cubicBezTo>
                  <a:pt x="227" y="221"/>
                  <a:pt x="230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8" y="209"/>
                  <a:pt x="243" y="206"/>
                  <a:pt x="248" y="202"/>
                </a:cubicBezTo>
                <a:cubicBezTo>
                  <a:pt x="254" y="197"/>
                  <a:pt x="257" y="191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4"/>
                  <a:pt x="269" y="181"/>
                  <a:pt x="273" y="177"/>
                </a:cubicBezTo>
                <a:cubicBezTo>
                  <a:pt x="280" y="171"/>
                  <a:pt x="284" y="164"/>
                  <a:pt x="285" y="155"/>
                </a:cubicBezTo>
                <a:cubicBezTo>
                  <a:pt x="285" y="155"/>
                  <a:pt x="285" y="155"/>
                  <a:pt x="285" y="155"/>
                </a:cubicBezTo>
                <a:cubicBezTo>
                  <a:pt x="307" y="135"/>
                  <a:pt x="307" y="135"/>
                  <a:pt x="307" y="135"/>
                </a:cubicBezTo>
                <a:cubicBezTo>
                  <a:pt x="308" y="134"/>
                  <a:pt x="309" y="131"/>
                  <a:pt x="308" y="128"/>
                </a:cubicBezTo>
                <a:cubicBezTo>
                  <a:pt x="274" y="23"/>
                  <a:pt x="274" y="23"/>
                  <a:pt x="274" y="23"/>
                </a:cubicBezTo>
                <a:cubicBezTo>
                  <a:pt x="273" y="21"/>
                  <a:pt x="271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64" y="18"/>
                  <a:pt x="226" y="12"/>
                  <a:pt x="216" y="12"/>
                </a:cubicBezTo>
                <a:cubicBezTo>
                  <a:pt x="213" y="12"/>
                  <a:pt x="205" y="10"/>
                  <a:pt x="198" y="7"/>
                </a:cubicBezTo>
                <a:cubicBezTo>
                  <a:pt x="185" y="4"/>
                  <a:pt x="171" y="0"/>
                  <a:pt x="162" y="1"/>
                </a:cubicBezTo>
                <a:cubicBezTo>
                  <a:pt x="148" y="2"/>
                  <a:pt x="123" y="15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2" y="19"/>
                  <a:pt x="40" y="21"/>
                  <a:pt x="39" y="23"/>
                </a:cubicBezTo>
                <a:cubicBezTo>
                  <a:pt x="1" y="128"/>
                  <a:pt x="1" y="128"/>
                  <a:pt x="1" y="128"/>
                </a:cubicBezTo>
                <a:cubicBezTo>
                  <a:pt x="0" y="131"/>
                  <a:pt x="1" y="134"/>
                  <a:pt x="3" y="136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16" y="156"/>
                  <a:pt x="11" y="168"/>
                  <a:pt x="14" y="175"/>
                </a:cubicBezTo>
                <a:cubicBezTo>
                  <a:pt x="17" y="184"/>
                  <a:pt x="33" y="196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200"/>
                  <a:pt x="44" y="201"/>
                  <a:pt x="44" y="201"/>
                </a:cubicBezTo>
                <a:cubicBezTo>
                  <a:pt x="46" y="208"/>
                  <a:pt x="51" y="213"/>
                  <a:pt x="60" y="217"/>
                </a:cubicBezTo>
                <a:cubicBezTo>
                  <a:pt x="65" y="219"/>
                  <a:pt x="70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6" y="223"/>
                  <a:pt x="79" y="225"/>
                  <a:pt x="82" y="228"/>
                </a:cubicBezTo>
                <a:cubicBezTo>
                  <a:pt x="89" y="233"/>
                  <a:pt x="99" y="235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11" y="239"/>
                  <a:pt x="119" y="244"/>
                  <a:pt x="128" y="244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2" y="244"/>
                  <a:pt x="136" y="243"/>
                  <a:pt x="139" y="241"/>
                </a:cubicBezTo>
                <a:cubicBezTo>
                  <a:pt x="142" y="239"/>
                  <a:pt x="145" y="237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56" y="237"/>
                  <a:pt x="167" y="239"/>
                  <a:pt x="176" y="239"/>
                </a:cubicBezTo>
                <a:close/>
                <a:moveTo>
                  <a:pt x="122" y="30"/>
                </a:moveTo>
                <a:cubicBezTo>
                  <a:pt x="122" y="30"/>
                  <a:pt x="122" y="30"/>
                  <a:pt x="122" y="30"/>
                </a:cubicBezTo>
                <a:cubicBezTo>
                  <a:pt x="132" y="25"/>
                  <a:pt x="153" y="14"/>
                  <a:pt x="163" y="14"/>
                </a:cubicBezTo>
                <a:cubicBezTo>
                  <a:pt x="163" y="14"/>
                  <a:pt x="164" y="14"/>
                  <a:pt x="164" y="14"/>
                </a:cubicBezTo>
                <a:cubicBezTo>
                  <a:pt x="171" y="14"/>
                  <a:pt x="184" y="17"/>
                  <a:pt x="194" y="20"/>
                </a:cubicBezTo>
                <a:cubicBezTo>
                  <a:pt x="194" y="20"/>
                  <a:pt x="194" y="20"/>
                  <a:pt x="194" y="20"/>
                </a:cubicBezTo>
                <a:cubicBezTo>
                  <a:pt x="203" y="23"/>
                  <a:pt x="211" y="25"/>
                  <a:pt x="216" y="25"/>
                </a:cubicBezTo>
                <a:cubicBezTo>
                  <a:pt x="222" y="25"/>
                  <a:pt x="245" y="29"/>
                  <a:pt x="262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95" y="129"/>
                  <a:pt x="295" y="129"/>
                  <a:pt x="295" y="129"/>
                </a:cubicBezTo>
                <a:cubicBezTo>
                  <a:pt x="294" y="129"/>
                  <a:pt x="294" y="129"/>
                  <a:pt x="294" y="129"/>
                </a:cubicBezTo>
                <a:cubicBezTo>
                  <a:pt x="279" y="143"/>
                  <a:pt x="279" y="143"/>
                  <a:pt x="279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41" y="106"/>
                  <a:pt x="241" y="106"/>
                  <a:pt x="241" y="106"/>
                </a:cubicBezTo>
                <a:cubicBezTo>
                  <a:pt x="232" y="96"/>
                  <a:pt x="202" y="64"/>
                  <a:pt x="191" y="61"/>
                </a:cubicBezTo>
                <a:cubicBezTo>
                  <a:pt x="174" y="56"/>
                  <a:pt x="159" y="59"/>
                  <a:pt x="147" y="69"/>
                </a:cubicBezTo>
                <a:cubicBezTo>
                  <a:pt x="142" y="74"/>
                  <a:pt x="139" y="79"/>
                  <a:pt x="136" y="85"/>
                </a:cubicBezTo>
                <a:cubicBezTo>
                  <a:pt x="131" y="94"/>
                  <a:pt x="127" y="102"/>
                  <a:pt x="111" y="103"/>
                </a:cubicBezTo>
                <a:cubicBezTo>
                  <a:pt x="104" y="104"/>
                  <a:pt x="98" y="103"/>
                  <a:pt x="96" y="100"/>
                </a:cubicBezTo>
                <a:cubicBezTo>
                  <a:pt x="94" y="98"/>
                  <a:pt x="94" y="96"/>
                  <a:pt x="95" y="95"/>
                </a:cubicBezTo>
                <a:lnTo>
                  <a:pt x="122" y="30"/>
                </a:lnTo>
                <a:close/>
                <a:moveTo>
                  <a:pt x="52" y="170"/>
                </a:moveTo>
                <a:cubicBezTo>
                  <a:pt x="50" y="175"/>
                  <a:pt x="47" y="180"/>
                  <a:pt x="46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5" y="186"/>
                  <a:pt x="45" y="186"/>
                  <a:pt x="45" y="186"/>
                </a:cubicBezTo>
                <a:cubicBezTo>
                  <a:pt x="39" y="183"/>
                  <a:pt x="28" y="176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69"/>
                  <a:pt x="28" y="161"/>
                  <a:pt x="31" y="156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52" y="170"/>
                  <a:pt x="52" y="170"/>
                  <a:pt x="52" y="170"/>
                </a:cubicBezTo>
                <a:close/>
                <a:moveTo>
                  <a:pt x="73" y="206"/>
                </a:moveTo>
                <a:cubicBezTo>
                  <a:pt x="73" y="206"/>
                  <a:pt x="73" y="206"/>
                  <a:pt x="73" y="206"/>
                </a:cubicBezTo>
                <a:cubicBezTo>
                  <a:pt x="73" y="206"/>
                  <a:pt x="72" y="206"/>
                  <a:pt x="72" y="206"/>
                </a:cubicBezTo>
                <a:cubicBezTo>
                  <a:pt x="71" y="206"/>
                  <a:pt x="68" y="206"/>
                  <a:pt x="65" y="205"/>
                </a:cubicBezTo>
                <a:cubicBezTo>
                  <a:pt x="60" y="203"/>
                  <a:pt x="57" y="200"/>
                  <a:pt x="57" y="198"/>
                </a:cubicBezTo>
                <a:cubicBezTo>
                  <a:pt x="57" y="197"/>
                  <a:pt x="57" y="196"/>
                  <a:pt x="57" y="195"/>
                </a:cubicBezTo>
                <a:cubicBezTo>
                  <a:pt x="57" y="195"/>
                  <a:pt x="57" y="194"/>
                  <a:pt x="57" y="194"/>
                </a:cubicBezTo>
                <a:cubicBezTo>
                  <a:pt x="58" y="188"/>
                  <a:pt x="62" y="179"/>
                  <a:pt x="65" y="173"/>
                </a:cubicBezTo>
                <a:cubicBezTo>
                  <a:pt x="65" y="173"/>
                  <a:pt x="65" y="173"/>
                  <a:pt x="65" y="173"/>
                </a:cubicBezTo>
                <a:cubicBezTo>
                  <a:pt x="66" y="173"/>
                  <a:pt x="67" y="172"/>
                  <a:pt x="67" y="172"/>
                </a:cubicBezTo>
                <a:cubicBezTo>
                  <a:pt x="67" y="171"/>
                  <a:pt x="68" y="170"/>
                  <a:pt x="68" y="169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0" y="166"/>
                  <a:pt x="71" y="165"/>
                  <a:pt x="72" y="164"/>
                </a:cubicBezTo>
                <a:cubicBezTo>
                  <a:pt x="76" y="163"/>
                  <a:pt x="84" y="169"/>
                  <a:pt x="85" y="171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86" y="172"/>
                  <a:pt x="86" y="173"/>
                  <a:pt x="85" y="175"/>
                </a:cubicBezTo>
                <a:cubicBezTo>
                  <a:pt x="85" y="175"/>
                  <a:pt x="85" y="175"/>
                  <a:pt x="85" y="175"/>
                </a:cubicBezTo>
                <a:lnTo>
                  <a:pt x="73" y="206"/>
                </a:lnTo>
                <a:close/>
                <a:moveTo>
                  <a:pt x="110" y="197"/>
                </a:moveTo>
                <a:cubicBezTo>
                  <a:pt x="110" y="197"/>
                  <a:pt x="110" y="197"/>
                  <a:pt x="110" y="197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94" y="220"/>
                  <a:pt x="90" y="217"/>
                </a:cubicBezTo>
                <a:cubicBezTo>
                  <a:pt x="87" y="215"/>
                  <a:pt x="86" y="214"/>
                  <a:pt x="85" y="212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103" y="182"/>
                  <a:pt x="109" y="185"/>
                  <a:pt x="110" y="18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88"/>
                  <a:pt x="111" y="191"/>
                  <a:pt x="110" y="197"/>
                </a:cubicBezTo>
                <a:close/>
                <a:moveTo>
                  <a:pt x="138" y="218"/>
                </a:moveTo>
                <a:cubicBezTo>
                  <a:pt x="138" y="218"/>
                  <a:pt x="138" y="218"/>
                  <a:pt x="138" y="218"/>
                </a:cubicBezTo>
                <a:cubicBezTo>
                  <a:pt x="138" y="218"/>
                  <a:pt x="138" y="218"/>
                  <a:pt x="138" y="218"/>
                </a:cubicBezTo>
                <a:cubicBezTo>
                  <a:pt x="138" y="219"/>
                  <a:pt x="137" y="219"/>
                  <a:pt x="137" y="219"/>
                </a:cubicBezTo>
                <a:cubicBezTo>
                  <a:pt x="136" y="221"/>
                  <a:pt x="136" y="223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5" y="227"/>
                  <a:pt x="134" y="229"/>
                  <a:pt x="132" y="230"/>
                </a:cubicBezTo>
                <a:cubicBezTo>
                  <a:pt x="131" y="231"/>
                  <a:pt x="130" y="231"/>
                  <a:pt x="128" y="231"/>
                </a:cubicBezTo>
                <a:cubicBezTo>
                  <a:pt x="124" y="231"/>
                  <a:pt x="118" y="228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4" y="200"/>
                  <a:pt x="127" y="199"/>
                  <a:pt x="129" y="200"/>
                </a:cubicBezTo>
                <a:cubicBezTo>
                  <a:pt x="132" y="200"/>
                  <a:pt x="137" y="201"/>
                  <a:pt x="138" y="205"/>
                </a:cubicBezTo>
                <a:cubicBezTo>
                  <a:pt x="139" y="208"/>
                  <a:pt x="139" y="213"/>
                  <a:pt x="138" y="218"/>
                </a:cubicBezTo>
                <a:close/>
                <a:moveTo>
                  <a:pt x="131" y="187"/>
                </a:moveTo>
                <a:cubicBezTo>
                  <a:pt x="129" y="187"/>
                  <a:pt x="126" y="187"/>
                  <a:pt x="124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5"/>
                  <a:pt x="123" y="184"/>
                  <a:pt x="123" y="184"/>
                </a:cubicBezTo>
                <a:cubicBezTo>
                  <a:pt x="121" y="175"/>
                  <a:pt x="109" y="169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7"/>
                </a:cubicBezTo>
                <a:cubicBezTo>
                  <a:pt x="96" y="162"/>
                  <a:pt x="90" y="156"/>
                  <a:pt x="84" y="154"/>
                </a:cubicBezTo>
                <a:cubicBezTo>
                  <a:pt x="78" y="151"/>
                  <a:pt x="73" y="150"/>
                  <a:pt x="68" y="152"/>
                </a:cubicBezTo>
                <a:cubicBezTo>
                  <a:pt x="65" y="153"/>
                  <a:pt x="63" y="155"/>
                  <a:pt x="60" y="158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50" y="32"/>
                  <a:pt x="50" y="32"/>
                  <a:pt x="50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82" y="90"/>
                  <a:pt x="82" y="90"/>
                  <a:pt x="82" y="90"/>
                </a:cubicBezTo>
                <a:cubicBezTo>
                  <a:pt x="82" y="90"/>
                  <a:pt x="82" y="91"/>
                  <a:pt x="82" y="91"/>
                </a:cubicBezTo>
                <a:cubicBezTo>
                  <a:pt x="82" y="92"/>
                  <a:pt x="79" y="101"/>
                  <a:pt x="86" y="108"/>
                </a:cubicBezTo>
                <a:cubicBezTo>
                  <a:pt x="91" y="115"/>
                  <a:pt x="100" y="117"/>
                  <a:pt x="113" y="116"/>
                </a:cubicBezTo>
                <a:cubicBezTo>
                  <a:pt x="135" y="114"/>
                  <a:pt x="142" y="101"/>
                  <a:pt x="148" y="91"/>
                </a:cubicBezTo>
                <a:cubicBezTo>
                  <a:pt x="150" y="86"/>
                  <a:pt x="152" y="82"/>
                  <a:pt x="155" y="79"/>
                </a:cubicBezTo>
                <a:cubicBezTo>
                  <a:pt x="164" y="72"/>
                  <a:pt x="174" y="70"/>
                  <a:pt x="187" y="74"/>
                </a:cubicBezTo>
                <a:cubicBezTo>
                  <a:pt x="193" y="75"/>
                  <a:pt x="214" y="96"/>
                  <a:pt x="231" y="115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1" y="159"/>
                  <a:pt x="268" y="164"/>
                  <a:pt x="264" y="167"/>
                </a:cubicBezTo>
                <a:cubicBezTo>
                  <a:pt x="261" y="170"/>
                  <a:pt x="257" y="172"/>
                  <a:pt x="254" y="172"/>
                </a:cubicBezTo>
                <a:cubicBezTo>
                  <a:pt x="254" y="172"/>
                  <a:pt x="254" y="172"/>
                  <a:pt x="254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20" y="145"/>
                  <a:pt x="220" y="145"/>
                  <a:pt x="220" y="145"/>
                </a:cubicBezTo>
                <a:cubicBezTo>
                  <a:pt x="217" y="142"/>
                  <a:pt x="212" y="135"/>
                  <a:pt x="212" y="132"/>
                </a:cubicBezTo>
                <a:cubicBezTo>
                  <a:pt x="212" y="128"/>
                  <a:pt x="209" y="126"/>
                  <a:pt x="205" y="126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201" y="126"/>
                  <a:pt x="199" y="129"/>
                  <a:pt x="199" y="133"/>
                </a:cubicBezTo>
                <a:cubicBezTo>
                  <a:pt x="200" y="142"/>
                  <a:pt x="209" y="152"/>
                  <a:pt x="211" y="154"/>
                </a:cubicBezTo>
                <a:cubicBezTo>
                  <a:pt x="211" y="155"/>
                  <a:pt x="211" y="155"/>
                  <a:pt x="212" y="155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82"/>
                  <a:pt x="245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5" y="186"/>
                  <a:pt x="243" y="189"/>
                  <a:pt x="240" y="192"/>
                </a:cubicBezTo>
                <a:cubicBezTo>
                  <a:pt x="236" y="195"/>
                  <a:pt x="232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193" y="168"/>
                  <a:pt x="193" y="168"/>
                  <a:pt x="193" y="168"/>
                </a:cubicBezTo>
                <a:cubicBezTo>
                  <a:pt x="192" y="167"/>
                  <a:pt x="190" y="167"/>
                  <a:pt x="188" y="167"/>
                </a:cubicBezTo>
                <a:cubicBezTo>
                  <a:pt x="186" y="167"/>
                  <a:pt x="185" y="168"/>
                  <a:pt x="184" y="169"/>
                </a:cubicBezTo>
                <a:cubicBezTo>
                  <a:pt x="183" y="171"/>
                  <a:pt x="182" y="172"/>
                  <a:pt x="182" y="174"/>
                </a:cubicBezTo>
                <a:cubicBezTo>
                  <a:pt x="182" y="176"/>
                  <a:pt x="183" y="177"/>
                  <a:pt x="185" y="178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8" y="210"/>
                  <a:pt x="216" y="213"/>
                  <a:pt x="213" y="215"/>
                </a:cubicBezTo>
                <a:cubicBezTo>
                  <a:pt x="211" y="218"/>
                  <a:pt x="207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0" y="193"/>
                  <a:pt x="168" y="193"/>
                  <a:pt x="166" y="193"/>
                </a:cubicBezTo>
                <a:cubicBezTo>
                  <a:pt x="165" y="193"/>
                  <a:pt x="163" y="194"/>
                  <a:pt x="162" y="196"/>
                </a:cubicBezTo>
                <a:cubicBezTo>
                  <a:pt x="161" y="197"/>
                  <a:pt x="161" y="199"/>
                  <a:pt x="161" y="201"/>
                </a:cubicBezTo>
                <a:cubicBezTo>
                  <a:pt x="161" y="202"/>
                  <a:pt x="162" y="204"/>
                  <a:pt x="163" y="205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7" y="224"/>
                  <a:pt x="186" y="225"/>
                  <a:pt x="185" y="225"/>
                </a:cubicBezTo>
                <a:cubicBezTo>
                  <a:pt x="182" y="225"/>
                  <a:pt x="179" y="226"/>
                  <a:pt x="176" y="226"/>
                </a:cubicBezTo>
                <a:cubicBezTo>
                  <a:pt x="168" y="226"/>
                  <a:pt x="158" y="223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3" y="212"/>
                  <a:pt x="152" y="205"/>
                  <a:pt x="151" y="201"/>
                </a:cubicBezTo>
                <a:cubicBezTo>
                  <a:pt x="149" y="193"/>
                  <a:pt x="141" y="188"/>
                  <a:pt x="131" y="1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+mn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8D8CA6-2132-3B4A-BC60-9F91E4B1458B}"/>
              </a:ext>
            </a:extLst>
          </p:cNvPr>
          <p:cNvGrpSpPr/>
          <p:nvPr userDrawn="1"/>
        </p:nvGrpSpPr>
        <p:grpSpPr>
          <a:xfrm>
            <a:off x="380999" y="1577830"/>
            <a:ext cx="11429980" cy="4734070"/>
            <a:chOff x="380999" y="1577845"/>
            <a:chExt cx="11520823" cy="5122866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E293C8-14C3-874B-8890-DD874D9F5187}"/>
                </a:ext>
              </a:extLst>
            </p:cNvPr>
            <p:cNvSpPr/>
            <p:nvPr userDrawn="1"/>
          </p:nvSpPr>
          <p:spPr>
            <a:xfrm>
              <a:off x="380999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56D8B7-72A3-4147-AD60-AFE0126E0C59}"/>
                </a:ext>
              </a:extLst>
            </p:cNvPr>
            <p:cNvSpPr/>
            <p:nvPr userDrawn="1"/>
          </p:nvSpPr>
          <p:spPr>
            <a:xfrm>
              <a:off x="166171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8FFDCF-08AC-A745-A14B-1FB83D20EF87}"/>
                </a:ext>
              </a:extLst>
            </p:cNvPr>
            <p:cNvSpPr/>
            <p:nvPr userDrawn="1"/>
          </p:nvSpPr>
          <p:spPr>
            <a:xfrm>
              <a:off x="294243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B6DE6F-DAF8-E246-AB81-6B639342348F}"/>
                </a:ext>
              </a:extLst>
            </p:cNvPr>
            <p:cNvSpPr/>
            <p:nvPr userDrawn="1"/>
          </p:nvSpPr>
          <p:spPr>
            <a:xfrm>
              <a:off x="422314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841CF2-263C-B04E-9960-36397C49999B}"/>
                </a:ext>
              </a:extLst>
            </p:cNvPr>
            <p:cNvSpPr/>
            <p:nvPr userDrawn="1"/>
          </p:nvSpPr>
          <p:spPr>
            <a:xfrm>
              <a:off x="550386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987178-6410-AF4D-A95C-0F3F1BDEE23D}"/>
                </a:ext>
              </a:extLst>
            </p:cNvPr>
            <p:cNvSpPr/>
            <p:nvPr userDrawn="1"/>
          </p:nvSpPr>
          <p:spPr>
            <a:xfrm>
              <a:off x="380999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70435B-0CE9-444F-B4A6-D7E0FE1E8098}"/>
                </a:ext>
              </a:extLst>
            </p:cNvPr>
            <p:cNvSpPr/>
            <p:nvPr userDrawn="1"/>
          </p:nvSpPr>
          <p:spPr>
            <a:xfrm>
              <a:off x="166171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637EA29-2A06-9242-B2F2-EA7F43329956}"/>
                </a:ext>
              </a:extLst>
            </p:cNvPr>
            <p:cNvSpPr/>
            <p:nvPr userDrawn="1"/>
          </p:nvSpPr>
          <p:spPr>
            <a:xfrm>
              <a:off x="294243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A48AEFC-712D-D044-81E5-6C1E41110759}"/>
                </a:ext>
              </a:extLst>
            </p:cNvPr>
            <p:cNvSpPr/>
            <p:nvPr userDrawn="1"/>
          </p:nvSpPr>
          <p:spPr>
            <a:xfrm>
              <a:off x="422314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CBE003-D5E8-864C-98FA-9796248CE2AC}"/>
                </a:ext>
              </a:extLst>
            </p:cNvPr>
            <p:cNvSpPr/>
            <p:nvPr userDrawn="1"/>
          </p:nvSpPr>
          <p:spPr>
            <a:xfrm>
              <a:off x="550386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DE82A5-95E4-6C4B-B11D-D53B6705F30D}"/>
                </a:ext>
              </a:extLst>
            </p:cNvPr>
            <p:cNvSpPr/>
            <p:nvPr userDrawn="1"/>
          </p:nvSpPr>
          <p:spPr>
            <a:xfrm>
              <a:off x="380999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3153DA-7E96-5A48-85FB-7AA1D84749D2}"/>
                </a:ext>
              </a:extLst>
            </p:cNvPr>
            <p:cNvSpPr/>
            <p:nvPr userDrawn="1"/>
          </p:nvSpPr>
          <p:spPr>
            <a:xfrm>
              <a:off x="166171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4E1B72-B1CA-DE40-964D-0211741FA050}"/>
                </a:ext>
              </a:extLst>
            </p:cNvPr>
            <p:cNvSpPr/>
            <p:nvPr userDrawn="1"/>
          </p:nvSpPr>
          <p:spPr>
            <a:xfrm>
              <a:off x="294243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DEA1F2-0336-5941-9F8D-A8F560A28115}"/>
                </a:ext>
              </a:extLst>
            </p:cNvPr>
            <p:cNvSpPr/>
            <p:nvPr userDrawn="1"/>
          </p:nvSpPr>
          <p:spPr>
            <a:xfrm>
              <a:off x="422314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7AB087-9AA7-2D4E-A82A-605B50372D51}"/>
                </a:ext>
              </a:extLst>
            </p:cNvPr>
            <p:cNvSpPr/>
            <p:nvPr userDrawn="1"/>
          </p:nvSpPr>
          <p:spPr>
            <a:xfrm>
              <a:off x="550386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F447629-D1B9-0546-851F-E0D5ED605B7A}"/>
                </a:ext>
              </a:extLst>
            </p:cNvPr>
            <p:cNvSpPr/>
            <p:nvPr userDrawn="1"/>
          </p:nvSpPr>
          <p:spPr>
            <a:xfrm>
              <a:off x="6784581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9B1291-33A4-EE48-806C-B5D7A1613345}"/>
                </a:ext>
              </a:extLst>
            </p:cNvPr>
            <p:cNvSpPr/>
            <p:nvPr userDrawn="1"/>
          </p:nvSpPr>
          <p:spPr>
            <a:xfrm>
              <a:off x="6784581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CEBC75-F9B2-DF40-8FAB-B56A760AED4B}"/>
                </a:ext>
              </a:extLst>
            </p:cNvPr>
            <p:cNvSpPr/>
            <p:nvPr userDrawn="1"/>
          </p:nvSpPr>
          <p:spPr>
            <a:xfrm>
              <a:off x="6784581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E5FF759-951A-054F-9F4A-482FE7225052}"/>
                </a:ext>
              </a:extLst>
            </p:cNvPr>
            <p:cNvSpPr/>
            <p:nvPr userDrawn="1"/>
          </p:nvSpPr>
          <p:spPr>
            <a:xfrm>
              <a:off x="806529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EB0590-F226-6748-B645-71C913F9B674}"/>
                </a:ext>
              </a:extLst>
            </p:cNvPr>
            <p:cNvSpPr/>
            <p:nvPr userDrawn="1"/>
          </p:nvSpPr>
          <p:spPr>
            <a:xfrm>
              <a:off x="806529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D31B860-B762-A94B-B4E7-355AC4826289}"/>
                </a:ext>
              </a:extLst>
            </p:cNvPr>
            <p:cNvSpPr/>
            <p:nvPr userDrawn="1"/>
          </p:nvSpPr>
          <p:spPr>
            <a:xfrm>
              <a:off x="806529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2F9D60-F80B-2F4A-9903-3996F96A22C1}"/>
                </a:ext>
              </a:extLst>
            </p:cNvPr>
            <p:cNvSpPr/>
            <p:nvPr userDrawn="1"/>
          </p:nvSpPr>
          <p:spPr>
            <a:xfrm>
              <a:off x="380999" y="5419994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C6B9A7-FBBB-F541-A935-BD7AF34D2A23}"/>
                </a:ext>
              </a:extLst>
            </p:cNvPr>
            <p:cNvSpPr/>
            <p:nvPr userDrawn="1"/>
          </p:nvSpPr>
          <p:spPr>
            <a:xfrm>
              <a:off x="166171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53EEC05-B7DA-1540-9D32-177152835D78}"/>
                </a:ext>
              </a:extLst>
            </p:cNvPr>
            <p:cNvSpPr/>
            <p:nvPr userDrawn="1"/>
          </p:nvSpPr>
          <p:spPr>
            <a:xfrm>
              <a:off x="294243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F87792-0038-E245-A756-AFA193BEC33C}"/>
                </a:ext>
              </a:extLst>
            </p:cNvPr>
            <p:cNvSpPr/>
            <p:nvPr userDrawn="1"/>
          </p:nvSpPr>
          <p:spPr>
            <a:xfrm>
              <a:off x="422314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63EA47D-7036-6149-BFDD-AE64B4F0440E}"/>
                </a:ext>
              </a:extLst>
            </p:cNvPr>
            <p:cNvSpPr/>
            <p:nvPr userDrawn="1"/>
          </p:nvSpPr>
          <p:spPr>
            <a:xfrm>
              <a:off x="550386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CBC1BB-E618-4143-8102-0EE9DB6F72F6}"/>
                </a:ext>
              </a:extLst>
            </p:cNvPr>
            <p:cNvSpPr/>
            <p:nvPr userDrawn="1"/>
          </p:nvSpPr>
          <p:spPr>
            <a:xfrm>
              <a:off x="6784581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302F22-33DC-404D-B9F7-4999125BE1C0}"/>
                </a:ext>
              </a:extLst>
            </p:cNvPr>
            <p:cNvSpPr/>
            <p:nvPr userDrawn="1"/>
          </p:nvSpPr>
          <p:spPr>
            <a:xfrm>
              <a:off x="806529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913E2F-D6C7-6E4C-AF84-F30990D1C5F1}"/>
                </a:ext>
              </a:extLst>
            </p:cNvPr>
            <p:cNvSpPr/>
            <p:nvPr userDrawn="1"/>
          </p:nvSpPr>
          <p:spPr>
            <a:xfrm>
              <a:off x="934320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8F6AD2D-9784-F642-A106-04B3A189A305}"/>
                </a:ext>
              </a:extLst>
            </p:cNvPr>
            <p:cNvSpPr/>
            <p:nvPr userDrawn="1"/>
          </p:nvSpPr>
          <p:spPr>
            <a:xfrm>
              <a:off x="934320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BAA71B-3977-2C45-BFCD-DD42EE282F3A}"/>
                </a:ext>
              </a:extLst>
            </p:cNvPr>
            <p:cNvSpPr/>
            <p:nvPr userDrawn="1"/>
          </p:nvSpPr>
          <p:spPr>
            <a:xfrm>
              <a:off x="934320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09A6B8D-0BC6-844C-98BC-26714B74B89C}"/>
                </a:ext>
              </a:extLst>
            </p:cNvPr>
            <p:cNvSpPr/>
            <p:nvPr userDrawn="1"/>
          </p:nvSpPr>
          <p:spPr>
            <a:xfrm>
              <a:off x="934320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8F3FD9C-200A-6341-94B3-0C1EB6DACAB0}"/>
                </a:ext>
              </a:extLst>
            </p:cNvPr>
            <p:cNvSpPr/>
            <p:nvPr userDrawn="1"/>
          </p:nvSpPr>
          <p:spPr>
            <a:xfrm>
              <a:off x="1062110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38373EE-C7AD-A948-BF2D-EFDCBD86A63D}"/>
                </a:ext>
              </a:extLst>
            </p:cNvPr>
            <p:cNvSpPr/>
            <p:nvPr userDrawn="1"/>
          </p:nvSpPr>
          <p:spPr>
            <a:xfrm>
              <a:off x="1062110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D9BF3B8-1553-CB43-861A-0C55AC833BFD}"/>
                </a:ext>
              </a:extLst>
            </p:cNvPr>
            <p:cNvSpPr/>
            <p:nvPr userDrawn="1"/>
          </p:nvSpPr>
          <p:spPr>
            <a:xfrm>
              <a:off x="1062110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D0F4D3-BA10-E141-99A5-7B49C20DF11A}"/>
                </a:ext>
              </a:extLst>
            </p:cNvPr>
            <p:cNvSpPr/>
            <p:nvPr userDrawn="1"/>
          </p:nvSpPr>
          <p:spPr>
            <a:xfrm>
              <a:off x="1062110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</p:grpSp>
      <p:sp>
        <p:nvSpPr>
          <p:cNvPr id="37" name="Freeform 69">
            <a:extLst>
              <a:ext uri="{FF2B5EF4-FFF2-40B4-BE49-F238E27FC236}">
                <a16:creationId xmlns:a16="http://schemas.microsoft.com/office/drawing/2014/main" id="{3634B592-2BB6-5C4B-A72F-5EE93BA6F81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25653" y="1967482"/>
            <a:ext cx="499664" cy="424950"/>
          </a:xfrm>
          <a:custGeom>
            <a:avLst/>
            <a:gdLst>
              <a:gd name="T0" fmla="*/ 90 w 289"/>
              <a:gd name="T1" fmla="*/ 246 h 246"/>
              <a:gd name="T2" fmla="*/ 86 w 289"/>
              <a:gd name="T3" fmla="*/ 244 h 246"/>
              <a:gd name="T4" fmla="*/ 2 w 289"/>
              <a:gd name="T5" fmla="*/ 160 h 246"/>
              <a:gd name="T6" fmla="*/ 2 w 289"/>
              <a:gd name="T7" fmla="*/ 152 h 246"/>
              <a:gd name="T8" fmla="*/ 44 w 289"/>
              <a:gd name="T9" fmla="*/ 110 h 246"/>
              <a:gd name="T10" fmla="*/ 53 w 289"/>
              <a:gd name="T11" fmla="*/ 110 h 246"/>
              <a:gd name="T12" fmla="*/ 90 w 289"/>
              <a:gd name="T13" fmla="*/ 148 h 246"/>
              <a:gd name="T14" fmla="*/ 236 w 289"/>
              <a:gd name="T15" fmla="*/ 2 h 246"/>
              <a:gd name="T16" fmla="*/ 245 w 289"/>
              <a:gd name="T17" fmla="*/ 2 h 246"/>
              <a:gd name="T18" fmla="*/ 287 w 289"/>
              <a:gd name="T19" fmla="*/ 44 h 246"/>
              <a:gd name="T20" fmla="*/ 287 w 289"/>
              <a:gd name="T21" fmla="*/ 52 h 246"/>
              <a:gd name="T22" fmla="*/ 95 w 289"/>
              <a:gd name="T23" fmla="*/ 244 h 246"/>
              <a:gd name="T24" fmla="*/ 90 w 289"/>
              <a:gd name="T25" fmla="*/ 246 h 246"/>
              <a:gd name="T26" fmla="*/ 15 w 289"/>
              <a:gd name="T27" fmla="*/ 156 h 246"/>
              <a:gd name="T28" fmla="*/ 90 w 289"/>
              <a:gd name="T29" fmla="*/ 232 h 246"/>
              <a:gd name="T30" fmla="*/ 274 w 289"/>
              <a:gd name="T31" fmla="*/ 48 h 246"/>
              <a:gd name="T32" fmla="*/ 240 w 289"/>
              <a:gd name="T33" fmla="*/ 15 h 246"/>
              <a:gd name="T34" fmla="*/ 95 w 289"/>
              <a:gd name="T35" fmla="*/ 160 h 246"/>
              <a:gd name="T36" fmla="*/ 86 w 289"/>
              <a:gd name="T37" fmla="*/ 160 h 246"/>
              <a:gd name="T38" fmla="*/ 48 w 289"/>
              <a:gd name="T39" fmla="*/ 123 h 246"/>
              <a:gd name="T40" fmla="*/ 15 w 289"/>
              <a:gd name="T41" fmla="*/ 15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9" h="246">
                <a:moveTo>
                  <a:pt x="90" y="246"/>
                </a:moveTo>
                <a:cubicBezTo>
                  <a:pt x="89" y="246"/>
                  <a:pt x="87" y="246"/>
                  <a:pt x="86" y="244"/>
                </a:cubicBezTo>
                <a:cubicBezTo>
                  <a:pt x="2" y="160"/>
                  <a:pt x="2" y="160"/>
                  <a:pt x="2" y="160"/>
                </a:cubicBezTo>
                <a:cubicBezTo>
                  <a:pt x="0" y="158"/>
                  <a:pt x="0" y="154"/>
                  <a:pt x="2" y="152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7" y="108"/>
                  <a:pt x="50" y="108"/>
                  <a:pt x="53" y="110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236" y="2"/>
                  <a:pt x="236" y="2"/>
                  <a:pt x="236" y="2"/>
                </a:cubicBezTo>
                <a:cubicBezTo>
                  <a:pt x="239" y="0"/>
                  <a:pt x="242" y="0"/>
                  <a:pt x="245" y="2"/>
                </a:cubicBezTo>
                <a:cubicBezTo>
                  <a:pt x="287" y="44"/>
                  <a:pt x="287" y="44"/>
                  <a:pt x="287" y="44"/>
                </a:cubicBezTo>
                <a:cubicBezTo>
                  <a:pt x="289" y="46"/>
                  <a:pt x="289" y="50"/>
                  <a:pt x="287" y="52"/>
                </a:cubicBezTo>
                <a:cubicBezTo>
                  <a:pt x="95" y="244"/>
                  <a:pt x="95" y="244"/>
                  <a:pt x="95" y="244"/>
                </a:cubicBezTo>
                <a:cubicBezTo>
                  <a:pt x="94" y="246"/>
                  <a:pt x="92" y="246"/>
                  <a:pt x="90" y="246"/>
                </a:cubicBezTo>
                <a:close/>
                <a:moveTo>
                  <a:pt x="15" y="156"/>
                </a:moveTo>
                <a:cubicBezTo>
                  <a:pt x="90" y="232"/>
                  <a:pt x="90" y="232"/>
                  <a:pt x="90" y="232"/>
                </a:cubicBezTo>
                <a:cubicBezTo>
                  <a:pt x="274" y="48"/>
                  <a:pt x="274" y="48"/>
                  <a:pt x="274" y="48"/>
                </a:cubicBezTo>
                <a:cubicBezTo>
                  <a:pt x="240" y="15"/>
                  <a:pt x="240" y="15"/>
                  <a:pt x="240" y="15"/>
                </a:cubicBezTo>
                <a:cubicBezTo>
                  <a:pt x="95" y="160"/>
                  <a:pt x="95" y="160"/>
                  <a:pt x="95" y="160"/>
                </a:cubicBezTo>
                <a:cubicBezTo>
                  <a:pt x="92" y="163"/>
                  <a:pt x="89" y="163"/>
                  <a:pt x="86" y="160"/>
                </a:cubicBezTo>
                <a:cubicBezTo>
                  <a:pt x="48" y="123"/>
                  <a:pt x="48" y="123"/>
                  <a:pt x="48" y="123"/>
                </a:cubicBezTo>
                <a:lnTo>
                  <a:pt x="15" y="1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91" name="Group 98">
            <a:extLst>
              <a:ext uri="{FF2B5EF4-FFF2-40B4-BE49-F238E27FC236}">
                <a16:creationId xmlns:a16="http://schemas.microsoft.com/office/drawing/2014/main" id="{9AC922D9-7CEE-B448-86D3-66DA557B7FF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84826" y="5548256"/>
            <a:ext cx="448560" cy="372925"/>
            <a:chOff x="1371" y="1755"/>
            <a:chExt cx="427" cy="355"/>
          </a:xfrm>
          <a:solidFill>
            <a:schemeClr val="accent1"/>
          </a:solidFill>
        </p:grpSpPr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6DD3FF56-53E8-3945-A690-6D0C81F64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" y="1755"/>
              <a:ext cx="427" cy="355"/>
            </a:xfrm>
            <a:custGeom>
              <a:avLst/>
              <a:gdLst>
                <a:gd name="T0" fmla="*/ 282 w 288"/>
                <a:gd name="T1" fmla="*/ 240 h 240"/>
                <a:gd name="T2" fmla="*/ 6 w 288"/>
                <a:gd name="T3" fmla="*/ 240 h 240"/>
                <a:gd name="T4" fmla="*/ 0 w 288"/>
                <a:gd name="T5" fmla="*/ 234 h 240"/>
                <a:gd name="T6" fmla="*/ 0 w 288"/>
                <a:gd name="T7" fmla="*/ 6 h 240"/>
                <a:gd name="T8" fmla="*/ 6 w 288"/>
                <a:gd name="T9" fmla="*/ 0 h 240"/>
                <a:gd name="T10" fmla="*/ 282 w 288"/>
                <a:gd name="T11" fmla="*/ 0 h 240"/>
                <a:gd name="T12" fmla="*/ 288 w 288"/>
                <a:gd name="T13" fmla="*/ 6 h 240"/>
                <a:gd name="T14" fmla="*/ 288 w 288"/>
                <a:gd name="T15" fmla="*/ 234 h 240"/>
                <a:gd name="T16" fmla="*/ 282 w 288"/>
                <a:gd name="T17" fmla="*/ 240 h 240"/>
                <a:gd name="T18" fmla="*/ 12 w 288"/>
                <a:gd name="T19" fmla="*/ 228 h 240"/>
                <a:gd name="T20" fmla="*/ 276 w 288"/>
                <a:gd name="T21" fmla="*/ 228 h 240"/>
                <a:gd name="T22" fmla="*/ 276 w 288"/>
                <a:gd name="T23" fmla="*/ 12 h 240"/>
                <a:gd name="T24" fmla="*/ 12 w 288"/>
                <a:gd name="T25" fmla="*/ 12 h 240"/>
                <a:gd name="T26" fmla="*/ 12 w 288"/>
                <a:gd name="T27" fmla="*/ 22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40">
                  <a:moveTo>
                    <a:pt x="282" y="240"/>
                  </a:moveTo>
                  <a:cubicBezTo>
                    <a:pt x="6" y="240"/>
                    <a:pt x="6" y="240"/>
                    <a:pt x="6" y="240"/>
                  </a:cubicBezTo>
                  <a:cubicBezTo>
                    <a:pt x="3" y="240"/>
                    <a:pt x="0" y="237"/>
                    <a:pt x="0" y="2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7"/>
                    <a:pt x="285" y="240"/>
                    <a:pt x="282" y="240"/>
                  </a:cubicBezTo>
                  <a:close/>
                  <a:moveTo>
                    <a:pt x="12" y="228"/>
                  </a:moveTo>
                  <a:cubicBezTo>
                    <a:pt x="276" y="228"/>
                    <a:pt x="276" y="228"/>
                    <a:pt x="276" y="228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B9DD30D6-7FC5-4E4B-AA29-A488CEB79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1790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0 w 48"/>
                <a:gd name="T5" fmla="*/ 6 h 48"/>
                <a:gd name="T6" fmla="*/ 6 w 48"/>
                <a:gd name="T7" fmla="*/ 0 h 48"/>
                <a:gd name="T8" fmla="*/ 42 w 48"/>
                <a:gd name="T9" fmla="*/ 0 h 48"/>
                <a:gd name="T10" fmla="*/ 48 w 48"/>
                <a:gd name="T11" fmla="*/ 6 h 48"/>
                <a:gd name="T12" fmla="*/ 42 w 48"/>
                <a:gd name="T13" fmla="*/ 12 h 48"/>
                <a:gd name="T14" fmla="*/ 12 w 48"/>
                <a:gd name="T15" fmla="*/ 12 h 48"/>
                <a:gd name="T16" fmla="*/ 12 w 48"/>
                <a:gd name="T17" fmla="*/ 42 h 48"/>
                <a:gd name="T18" fmla="*/ 6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B598F935-A581-034B-89D4-127294ECE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1790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36 w 48"/>
                <a:gd name="T3" fmla="*/ 42 h 48"/>
                <a:gd name="T4" fmla="*/ 36 w 48"/>
                <a:gd name="T5" fmla="*/ 12 h 48"/>
                <a:gd name="T6" fmla="*/ 6 w 48"/>
                <a:gd name="T7" fmla="*/ 12 h 48"/>
                <a:gd name="T8" fmla="*/ 0 w 48"/>
                <a:gd name="T9" fmla="*/ 6 h 48"/>
                <a:gd name="T10" fmla="*/ 6 w 48"/>
                <a:gd name="T11" fmla="*/ 0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39" y="48"/>
                    <a:pt x="36" y="45"/>
                    <a:pt x="36" y="4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24EC5BA8-8063-3241-A2BA-5D3F0C810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0 w 48"/>
                <a:gd name="T7" fmla="*/ 6 h 48"/>
                <a:gd name="T8" fmla="*/ 6 w 48"/>
                <a:gd name="T9" fmla="*/ 0 h 48"/>
                <a:gd name="T10" fmla="*/ 12 w 48"/>
                <a:gd name="T11" fmla="*/ 6 h 48"/>
                <a:gd name="T12" fmla="*/ 12 w 48"/>
                <a:gd name="T13" fmla="*/ 36 h 48"/>
                <a:gd name="T14" fmla="*/ 42 w 48"/>
                <a:gd name="T15" fmla="*/ 3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6"/>
                    <a:pt x="48" y="39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6" name="Freeform 103">
              <a:extLst>
                <a:ext uri="{FF2B5EF4-FFF2-40B4-BE49-F238E27FC236}">
                  <a16:creationId xmlns:a16="http://schemas.microsoft.com/office/drawing/2014/main" id="{CF8C2DB6-381F-254A-B48E-15AFF4C7C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6 w 48"/>
                <a:gd name="T7" fmla="*/ 36 h 48"/>
                <a:gd name="T8" fmla="*/ 36 w 48"/>
                <a:gd name="T9" fmla="*/ 36 h 48"/>
                <a:gd name="T10" fmla="*/ 36 w 48"/>
                <a:gd name="T11" fmla="*/ 6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9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7" name="Freeform 104">
              <a:extLst>
                <a:ext uri="{FF2B5EF4-FFF2-40B4-BE49-F238E27FC236}">
                  <a16:creationId xmlns:a16="http://schemas.microsoft.com/office/drawing/2014/main" id="{0667E557-C3C5-454F-BFFD-0892A85D1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844"/>
              <a:ext cx="286" cy="177"/>
            </a:xfrm>
            <a:custGeom>
              <a:avLst/>
              <a:gdLst>
                <a:gd name="T0" fmla="*/ 97 w 193"/>
                <a:gd name="T1" fmla="*/ 120 h 120"/>
                <a:gd name="T2" fmla="*/ 2 w 193"/>
                <a:gd name="T3" fmla="*/ 64 h 120"/>
                <a:gd name="T4" fmla="*/ 2 w 193"/>
                <a:gd name="T5" fmla="*/ 56 h 120"/>
                <a:gd name="T6" fmla="*/ 97 w 193"/>
                <a:gd name="T7" fmla="*/ 0 h 120"/>
                <a:gd name="T8" fmla="*/ 191 w 193"/>
                <a:gd name="T9" fmla="*/ 56 h 120"/>
                <a:gd name="T10" fmla="*/ 191 w 193"/>
                <a:gd name="T11" fmla="*/ 64 h 120"/>
                <a:gd name="T12" fmla="*/ 97 w 193"/>
                <a:gd name="T13" fmla="*/ 120 h 120"/>
                <a:gd name="T14" fmla="*/ 15 w 193"/>
                <a:gd name="T15" fmla="*/ 60 h 120"/>
                <a:gd name="T16" fmla="*/ 97 w 193"/>
                <a:gd name="T17" fmla="*/ 108 h 120"/>
                <a:gd name="T18" fmla="*/ 179 w 193"/>
                <a:gd name="T19" fmla="*/ 60 h 120"/>
                <a:gd name="T20" fmla="*/ 97 w 193"/>
                <a:gd name="T21" fmla="*/ 12 h 120"/>
                <a:gd name="T22" fmla="*/ 15 w 193"/>
                <a:gd name="T2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0">
                  <a:moveTo>
                    <a:pt x="97" y="120"/>
                  </a:moveTo>
                  <a:cubicBezTo>
                    <a:pt x="53" y="120"/>
                    <a:pt x="4" y="66"/>
                    <a:pt x="2" y="64"/>
                  </a:cubicBezTo>
                  <a:cubicBezTo>
                    <a:pt x="0" y="62"/>
                    <a:pt x="0" y="58"/>
                    <a:pt x="2" y="56"/>
                  </a:cubicBezTo>
                  <a:cubicBezTo>
                    <a:pt x="4" y="54"/>
                    <a:pt x="53" y="0"/>
                    <a:pt x="97" y="0"/>
                  </a:cubicBezTo>
                  <a:cubicBezTo>
                    <a:pt x="141" y="0"/>
                    <a:pt x="189" y="54"/>
                    <a:pt x="191" y="56"/>
                  </a:cubicBezTo>
                  <a:cubicBezTo>
                    <a:pt x="193" y="58"/>
                    <a:pt x="193" y="62"/>
                    <a:pt x="191" y="64"/>
                  </a:cubicBezTo>
                  <a:cubicBezTo>
                    <a:pt x="189" y="66"/>
                    <a:pt x="141" y="120"/>
                    <a:pt x="97" y="120"/>
                  </a:cubicBezTo>
                  <a:close/>
                  <a:moveTo>
                    <a:pt x="15" y="60"/>
                  </a:moveTo>
                  <a:cubicBezTo>
                    <a:pt x="27" y="72"/>
                    <a:pt x="64" y="108"/>
                    <a:pt x="97" y="108"/>
                  </a:cubicBezTo>
                  <a:cubicBezTo>
                    <a:pt x="129" y="108"/>
                    <a:pt x="167" y="72"/>
                    <a:pt x="179" y="60"/>
                  </a:cubicBezTo>
                  <a:cubicBezTo>
                    <a:pt x="167" y="48"/>
                    <a:pt x="129" y="12"/>
                    <a:pt x="97" y="12"/>
                  </a:cubicBezTo>
                  <a:cubicBezTo>
                    <a:pt x="64" y="12"/>
                    <a:pt x="27" y="48"/>
                    <a:pt x="1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8" name="Freeform 105">
              <a:extLst>
                <a:ext uri="{FF2B5EF4-FFF2-40B4-BE49-F238E27FC236}">
                  <a16:creationId xmlns:a16="http://schemas.microsoft.com/office/drawing/2014/main" id="{3BB22AA7-DF3C-C443-90C8-1FB2B5423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1" y="1879"/>
              <a:ext cx="107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9" name="Oval 106">
              <a:extLst>
                <a:ext uri="{FF2B5EF4-FFF2-40B4-BE49-F238E27FC236}">
                  <a16:creationId xmlns:a16="http://schemas.microsoft.com/office/drawing/2014/main" id="{840F5257-5088-364D-878D-3C2254FB2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" y="1915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11" name="Group 41">
            <a:extLst>
              <a:ext uri="{FF2B5EF4-FFF2-40B4-BE49-F238E27FC236}">
                <a16:creationId xmlns:a16="http://schemas.microsoft.com/office/drawing/2014/main" id="{CAE15CC3-F3B0-4346-93C0-B55CF26740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5631" y="5524348"/>
            <a:ext cx="459581" cy="420743"/>
            <a:chOff x="3439" y="460"/>
            <a:chExt cx="426" cy="390"/>
          </a:xfrm>
          <a:solidFill>
            <a:schemeClr val="accent1"/>
          </a:solidFill>
        </p:grpSpPr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FC866253-99F8-F940-8BD2-B8A0B5BAB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584"/>
              <a:ext cx="426" cy="266"/>
            </a:xfrm>
            <a:custGeom>
              <a:avLst/>
              <a:gdLst>
                <a:gd name="T0" fmla="*/ 265 w 288"/>
                <a:gd name="T1" fmla="*/ 180 h 180"/>
                <a:gd name="T2" fmla="*/ 23 w 288"/>
                <a:gd name="T3" fmla="*/ 180 h 180"/>
                <a:gd name="T4" fmla="*/ 0 w 288"/>
                <a:gd name="T5" fmla="*/ 157 h 180"/>
                <a:gd name="T6" fmla="*/ 0 w 288"/>
                <a:gd name="T7" fmla="*/ 6 h 180"/>
                <a:gd name="T8" fmla="*/ 6 w 288"/>
                <a:gd name="T9" fmla="*/ 0 h 180"/>
                <a:gd name="T10" fmla="*/ 282 w 288"/>
                <a:gd name="T11" fmla="*/ 0 h 180"/>
                <a:gd name="T12" fmla="*/ 288 w 288"/>
                <a:gd name="T13" fmla="*/ 6 h 180"/>
                <a:gd name="T14" fmla="*/ 288 w 288"/>
                <a:gd name="T15" fmla="*/ 157 h 180"/>
                <a:gd name="T16" fmla="*/ 265 w 288"/>
                <a:gd name="T17" fmla="*/ 180 h 180"/>
                <a:gd name="T18" fmla="*/ 12 w 288"/>
                <a:gd name="T19" fmla="*/ 12 h 180"/>
                <a:gd name="T20" fmla="*/ 12 w 288"/>
                <a:gd name="T21" fmla="*/ 157 h 180"/>
                <a:gd name="T22" fmla="*/ 23 w 288"/>
                <a:gd name="T23" fmla="*/ 168 h 180"/>
                <a:gd name="T24" fmla="*/ 265 w 288"/>
                <a:gd name="T25" fmla="*/ 168 h 180"/>
                <a:gd name="T26" fmla="*/ 276 w 288"/>
                <a:gd name="T27" fmla="*/ 157 h 180"/>
                <a:gd name="T28" fmla="*/ 276 w 288"/>
                <a:gd name="T29" fmla="*/ 12 h 180"/>
                <a:gd name="T30" fmla="*/ 12 w 288"/>
                <a:gd name="T31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180">
                  <a:moveTo>
                    <a:pt x="265" y="180"/>
                  </a:move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88" y="170"/>
                    <a:pt x="277" y="180"/>
                    <a:pt x="265" y="180"/>
                  </a:cubicBezTo>
                  <a:close/>
                  <a:moveTo>
                    <a:pt x="12" y="12"/>
                  </a:moveTo>
                  <a:cubicBezTo>
                    <a:pt x="12" y="157"/>
                    <a:pt x="12" y="157"/>
                    <a:pt x="12" y="157"/>
                  </a:cubicBezTo>
                  <a:cubicBezTo>
                    <a:pt x="12" y="163"/>
                    <a:pt x="17" y="168"/>
                    <a:pt x="23" y="168"/>
                  </a:cubicBezTo>
                  <a:cubicBezTo>
                    <a:pt x="265" y="168"/>
                    <a:pt x="265" y="168"/>
                    <a:pt x="265" y="168"/>
                  </a:cubicBezTo>
                  <a:cubicBezTo>
                    <a:pt x="271" y="168"/>
                    <a:pt x="276" y="163"/>
                    <a:pt x="276" y="157"/>
                  </a:cubicBezTo>
                  <a:cubicBezTo>
                    <a:pt x="276" y="12"/>
                    <a:pt x="276" y="12"/>
                    <a:pt x="276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AD71534-CAEB-4342-9B3B-ACB93687E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637"/>
              <a:ext cx="160" cy="160"/>
            </a:xfrm>
            <a:custGeom>
              <a:avLst/>
              <a:gdLst>
                <a:gd name="T0" fmla="*/ 6 w 108"/>
                <a:gd name="T1" fmla="*/ 108 h 108"/>
                <a:gd name="T2" fmla="*/ 3 w 108"/>
                <a:gd name="T3" fmla="*/ 107 h 108"/>
                <a:gd name="T4" fmla="*/ 0 w 108"/>
                <a:gd name="T5" fmla="*/ 102 h 108"/>
                <a:gd name="T6" fmla="*/ 0 w 108"/>
                <a:gd name="T7" fmla="*/ 6 h 108"/>
                <a:gd name="T8" fmla="*/ 3 w 108"/>
                <a:gd name="T9" fmla="*/ 1 h 108"/>
                <a:gd name="T10" fmla="*/ 9 w 108"/>
                <a:gd name="T11" fmla="*/ 1 h 108"/>
                <a:gd name="T12" fmla="*/ 105 w 108"/>
                <a:gd name="T13" fmla="*/ 49 h 108"/>
                <a:gd name="T14" fmla="*/ 108 w 108"/>
                <a:gd name="T15" fmla="*/ 54 h 108"/>
                <a:gd name="T16" fmla="*/ 105 w 108"/>
                <a:gd name="T17" fmla="*/ 60 h 108"/>
                <a:gd name="T18" fmla="*/ 9 w 108"/>
                <a:gd name="T19" fmla="*/ 108 h 108"/>
                <a:gd name="T20" fmla="*/ 6 w 108"/>
                <a:gd name="T21" fmla="*/ 108 h 108"/>
                <a:gd name="T22" fmla="*/ 12 w 108"/>
                <a:gd name="T23" fmla="*/ 16 h 108"/>
                <a:gd name="T24" fmla="*/ 12 w 108"/>
                <a:gd name="T25" fmla="*/ 93 h 108"/>
                <a:gd name="T26" fmla="*/ 88 w 108"/>
                <a:gd name="T27" fmla="*/ 54 h 108"/>
                <a:gd name="T28" fmla="*/ 12 w 108"/>
                <a:gd name="T29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108">
                  <a:moveTo>
                    <a:pt x="6" y="108"/>
                  </a:moveTo>
                  <a:cubicBezTo>
                    <a:pt x="5" y="108"/>
                    <a:pt x="4" y="108"/>
                    <a:pt x="3" y="107"/>
                  </a:cubicBezTo>
                  <a:cubicBezTo>
                    <a:pt x="1" y="106"/>
                    <a:pt x="0" y="104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9" y="1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7" y="50"/>
                    <a:pt x="108" y="52"/>
                    <a:pt x="108" y="54"/>
                  </a:cubicBezTo>
                  <a:cubicBezTo>
                    <a:pt x="108" y="57"/>
                    <a:pt x="107" y="59"/>
                    <a:pt x="105" y="60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8" y="108"/>
                    <a:pt x="7" y="108"/>
                    <a:pt x="6" y="108"/>
                  </a:cubicBezTo>
                  <a:close/>
                  <a:moveTo>
                    <a:pt x="12" y="16"/>
                  </a:moveTo>
                  <a:cubicBezTo>
                    <a:pt x="12" y="93"/>
                    <a:pt x="12" y="93"/>
                    <a:pt x="12" y="93"/>
                  </a:cubicBezTo>
                  <a:cubicBezTo>
                    <a:pt x="88" y="54"/>
                    <a:pt x="88" y="54"/>
                    <a:pt x="88" y="54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69604E24-F016-194E-9E2B-1ACF8EBA5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460"/>
              <a:ext cx="426" cy="106"/>
            </a:xfrm>
            <a:custGeom>
              <a:avLst/>
              <a:gdLst>
                <a:gd name="T0" fmla="*/ 282 w 288"/>
                <a:gd name="T1" fmla="*/ 72 h 72"/>
                <a:gd name="T2" fmla="*/ 6 w 288"/>
                <a:gd name="T3" fmla="*/ 72 h 72"/>
                <a:gd name="T4" fmla="*/ 0 w 288"/>
                <a:gd name="T5" fmla="*/ 66 h 72"/>
                <a:gd name="T6" fmla="*/ 0 w 288"/>
                <a:gd name="T7" fmla="*/ 18 h 72"/>
                <a:gd name="T8" fmla="*/ 18 w 288"/>
                <a:gd name="T9" fmla="*/ 0 h 72"/>
                <a:gd name="T10" fmla="*/ 270 w 288"/>
                <a:gd name="T11" fmla="*/ 0 h 72"/>
                <a:gd name="T12" fmla="*/ 288 w 288"/>
                <a:gd name="T13" fmla="*/ 18 h 72"/>
                <a:gd name="T14" fmla="*/ 288 w 288"/>
                <a:gd name="T15" fmla="*/ 66 h 72"/>
                <a:gd name="T16" fmla="*/ 282 w 288"/>
                <a:gd name="T17" fmla="*/ 72 h 72"/>
                <a:gd name="T18" fmla="*/ 12 w 288"/>
                <a:gd name="T19" fmla="*/ 60 h 72"/>
                <a:gd name="T20" fmla="*/ 276 w 288"/>
                <a:gd name="T21" fmla="*/ 60 h 72"/>
                <a:gd name="T22" fmla="*/ 276 w 288"/>
                <a:gd name="T23" fmla="*/ 18 h 72"/>
                <a:gd name="T24" fmla="*/ 270 w 288"/>
                <a:gd name="T25" fmla="*/ 12 h 72"/>
                <a:gd name="T26" fmla="*/ 18 w 288"/>
                <a:gd name="T27" fmla="*/ 12 h 72"/>
                <a:gd name="T28" fmla="*/ 12 w 288"/>
                <a:gd name="T29" fmla="*/ 18 h 72"/>
                <a:gd name="T30" fmla="*/ 12 w 288"/>
                <a:gd name="T3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72">
                  <a:moveTo>
                    <a:pt x="28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80" y="0"/>
                    <a:pt x="288" y="8"/>
                    <a:pt x="288" y="18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70"/>
                    <a:pt x="285" y="72"/>
                    <a:pt x="282" y="72"/>
                  </a:cubicBezTo>
                  <a:close/>
                  <a:moveTo>
                    <a:pt x="12" y="60"/>
                  </a:moveTo>
                  <a:cubicBezTo>
                    <a:pt x="276" y="60"/>
                    <a:pt x="276" y="60"/>
                    <a:pt x="276" y="60"/>
                  </a:cubicBezTo>
                  <a:cubicBezTo>
                    <a:pt x="276" y="18"/>
                    <a:pt x="276" y="18"/>
                    <a:pt x="276" y="18"/>
                  </a:cubicBezTo>
                  <a:cubicBezTo>
                    <a:pt x="276" y="15"/>
                    <a:pt x="273" y="12"/>
                    <a:pt x="27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5" y="12"/>
                    <a:pt x="12" y="15"/>
                    <a:pt x="12" y="18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0272F795-CB5C-EC40-AB73-8271C831B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463"/>
              <a:ext cx="92" cy="91"/>
            </a:xfrm>
            <a:custGeom>
              <a:avLst/>
              <a:gdLst>
                <a:gd name="T0" fmla="*/ 12 w 92"/>
                <a:gd name="T1" fmla="*/ 91 h 91"/>
                <a:gd name="T2" fmla="*/ 0 w 92"/>
                <a:gd name="T3" fmla="*/ 80 h 91"/>
                <a:gd name="T4" fmla="*/ 80 w 92"/>
                <a:gd name="T5" fmla="*/ 0 h 91"/>
                <a:gd name="T6" fmla="*/ 92 w 92"/>
                <a:gd name="T7" fmla="*/ 11 h 91"/>
                <a:gd name="T8" fmla="*/ 12 w 9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1">
                  <a:moveTo>
                    <a:pt x="12" y="91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92" y="11"/>
                  </a:lnTo>
                  <a:lnTo>
                    <a:pt x="12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58894E59-5B8C-E746-BE36-282800DC2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89C3B5C2-0698-134A-8C5B-F8C984B3D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98ED0FAF-2170-CC4B-893D-B4DFEB1E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E93B3885-01CD-824B-9BBD-D9A7BC873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463"/>
              <a:ext cx="100" cy="100"/>
            </a:xfrm>
            <a:custGeom>
              <a:avLst/>
              <a:gdLst>
                <a:gd name="T0" fmla="*/ 12 w 100"/>
                <a:gd name="T1" fmla="*/ 100 h 100"/>
                <a:gd name="T2" fmla="*/ 0 w 100"/>
                <a:gd name="T3" fmla="*/ 88 h 100"/>
                <a:gd name="T4" fmla="*/ 89 w 100"/>
                <a:gd name="T5" fmla="*/ 0 h 100"/>
                <a:gd name="T6" fmla="*/ 100 w 100"/>
                <a:gd name="T7" fmla="*/ 11 h 100"/>
                <a:gd name="T8" fmla="*/ 12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12" y="100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0" y="11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4B94C46B-FB83-4F43-83C7-AC36E95C6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480"/>
              <a:ext cx="83" cy="83"/>
            </a:xfrm>
            <a:custGeom>
              <a:avLst/>
              <a:gdLst>
                <a:gd name="T0" fmla="*/ 12 w 83"/>
                <a:gd name="T1" fmla="*/ 83 h 83"/>
                <a:gd name="T2" fmla="*/ 0 w 83"/>
                <a:gd name="T3" fmla="*/ 71 h 83"/>
                <a:gd name="T4" fmla="*/ 71 w 83"/>
                <a:gd name="T5" fmla="*/ 0 h 83"/>
                <a:gd name="T6" fmla="*/ 83 w 83"/>
                <a:gd name="T7" fmla="*/ 12 h 83"/>
                <a:gd name="T8" fmla="*/ 12 w 83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12" y="83"/>
                  </a:moveTo>
                  <a:lnTo>
                    <a:pt x="0" y="71"/>
                  </a:lnTo>
                  <a:lnTo>
                    <a:pt x="71" y="0"/>
                  </a:lnTo>
                  <a:lnTo>
                    <a:pt x="83" y="12"/>
                  </a:ln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21" name="Group 10">
            <a:extLst>
              <a:ext uri="{FF2B5EF4-FFF2-40B4-BE49-F238E27FC236}">
                <a16:creationId xmlns:a16="http://schemas.microsoft.com/office/drawing/2014/main" id="{EDE454D0-8C87-B549-B592-7DDDDDA65FA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65185" y="5500310"/>
            <a:ext cx="467720" cy="468818"/>
            <a:chOff x="1374" y="442"/>
            <a:chExt cx="425" cy="426"/>
          </a:xfrm>
          <a:solidFill>
            <a:schemeClr val="accent1"/>
          </a:solidFill>
        </p:grpSpPr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81B4BA5C-5D57-5243-95A0-B0939E103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" y="442"/>
              <a:ext cx="425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144 w 288"/>
                <a:gd name="T9" fmla="*/ 288 h 288"/>
                <a:gd name="T10" fmla="*/ 144 w 288"/>
                <a:gd name="T11" fmla="*/ 12 h 288"/>
                <a:gd name="T12" fmla="*/ 12 w 288"/>
                <a:gd name="T13" fmla="*/ 144 h 288"/>
                <a:gd name="T14" fmla="*/ 144 w 288"/>
                <a:gd name="T15" fmla="*/ 276 h 288"/>
                <a:gd name="T16" fmla="*/ 276 w 288"/>
                <a:gd name="T17" fmla="*/ 144 h 288"/>
                <a:gd name="T18" fmla="*/ 144 w 288"/>
                <a:gd name="T19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4" y="288"/>
                    <a:pt x="0" y="223"/>
                    <a:pt x="0" y="144"/>
                  </a:cubicBezTo>
                  <a:cubicBezTo>
                    <a:pt x="0" y="64"/>
                    <a:pt x="64" y="0"/>
                    <a:pt x="144" y="0"/>
                  </a:cubicBezTo>
                  <a:cubicBezTo>
                    <a:pt x="223" y="0"/>
                    <a:pt x="288" y="64"/>
                    <a:pt x="288" y="144"/>
                  </a:cubicBezTo>
                  <a:cubicBezTo>
                    <a:pt x="288" y="223"/>
                    <a:pt x="223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71"/>
                    <a:pt x="12" y="144"/>
                  </a:cubicBezTo>
                  <a:cubicBezTo>
                    <a:pt x="12" y="216"/>
                    <a:pt x="71" y="276"/>
                    <a:pt x="144" y="276"/>
                  </a:cubicBezTo>
                  <a:cubicBezTo>
                    <a:pt x="216" y="276"/>
                    <a:pt x="276" y="216"/>
                    <a:pt x="276" y="144"/>
                  </a:cubicBezTo>
                  <a:cubicBezTo>
                    <a:pt x="276" y="71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DBE386C7-E758-5C4A-95CF-157D349AB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6" y="565"/>
              <a:ext cx="177" cy="179"/>
            </a:xfrm>
            <a:custGeom>
              <a:avLst/>
              <a:gdLst>
                <a:gd name="T0" fmla="*/ 6 w 120"/>
                <a:gd name="T1" fmla="*/ 121 h 121"/>
                <a:gd name="T2" fmla="*/ 2 w 120"/>
                <a:gd name="T3" fmla="*/ 120 h 121"/>
                <a:gd name="T4" fmla="*/ 0 w 120"/>
                <a:gd name="T5" fmla="*/ 115 h 121"/>
                <a:gd name="T6" fmla="*/ 0 w 120"/>
                <a:gd name="T7" fmla="*/ 7 h 121"/>
                <a:gd name="T8" fmla="*/ 2 w 120"/>
                <a:gd name="T9" fmla="*/ 2 h 121"/>
                <a:gd name="T10" fmla="*/ 8 w 120"/>
                <a:gd name="T11" fmla="*/ 1 h 121"/>
                <a:gd name="T12" fmla="*/ 116 w 120"/>
                <a:gd name="T13" fmla="*/ 55 h 121"/>
                <a:gd name="T14" fmla="*/ 120 w 120"/>
                <a:gd name="T15" fmla="*/ 61 h 121"/>
                <a:gd name="T16" fmla="*/ 116 w 120"/>
                <a:gd name="T17" fmla="*/ 66 h 121"/>
                <a:gd name="T18" fmla="*/ 8 w 120"/>
                <a:gd name="T19" fmla="*/ 120 h 121"/>
                <a:gd name="T20" fmla="*/ 6 w 120"/>
                <a:gd name="T21" fmla="*/ 121 h 121"/>
                <a:gd name="T22" fmla="*/ 12 w 120"/>
                <a:gd name="T23" fmla="*/ 16 h 121"/>
                <a:gd name="T24" fmla="*/ 12 w 120"/>
                <a:gd name="T25" fmla="*/ 105 h 121"/>
                <a:gd name="T26" fmla="*/ 100 w 120"/>
                <a:gd name="T27" fmla="*/ 61 h 121"/>
                <a:gd name="T28" fmla="*/ 12 w 120"/>
                <a:gd name="T29" fmla="*/ 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1">
                  <a:moveTo>
                    <a:pt x="6" y="121"/>
                  </a:moveTo>
                  <a:cubicBezTo>
                    <a:pt x="5" y="121"/>
                    <a:pt x="3" y="120"/>
                    <a:pt x="2" y="120"/>
                  </a:cubicBezTo>
                  <a:cubicBezTo>
                    <a:pt x="1" y="119"/>
                    <a:pt x="0" y="117"/>
                    <a:pt x="0" y="1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8" y="56"/>
                    <a:pt x="120" y="58"/>
                    <a:pt x="120" y="61"/>
                  </a:cubicBezTo>
                  <a:cubicBezTo>
                    <a:pt x="120" y="63"/>
                    <a:pt x="118" y="65"/>
                    <a:pt x="116" y="6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" y="120"/>
                    <a:pt x="7" y="121"/>
                    <a:pt x="6" y="121"/>
                  </a:cubicBezTo>
                  <a:close/>
                  <a:moveTo>
                    <a:pt x="12" y="16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00" y="61"/>
                    <a:pt x="100" y="61"/>
                    <a:pt x="100" y="61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24" name="Group 87">
            <a:extLst>
              <a:ext uri="{FF2B5EF4-FFF2-40B4-BE49-F238E27FC236}">
                <a16:creationId xmlns:a16="http://schemas.microsoft.com/office/drawing/2014/main" id="{6BDE5202-854C-CC41-965A-533F32430A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99644" y="1930124"/>
            <a:ext cx="499666" cy="499666"/>
            <a:chOff x="5510" y="1717"/>
            <a:chExt cx="428" cy="428"/>
          </a:xfrm>
          <a:solidFill>
            <a:schemeClr val="accent1"/>
          </a:solidFill>
        </p:grpSpPr>
        <p:sp>
          <p:nvSpPr>
            <p:cNvPr id="125" name="Freeform 88">
              <a:extLst>
                <a:ext uri="{FF2B5EF4-FFF2-40B4-BE49-F238E27FC236}">
                  <a16:creationId xmlns:a16="http://schemas.microsoft.com/office/drawing/2014/main" id="{5B0A10F8-A96B-5844-8703-D5883AC79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" y="1717"/>
              <a:ext cx="366" cy="339"/>
            </a:xfrm>
            <a:custGeom>
              <a:avLst/>
              <a:gdLst>
                <a:gd name="T0" fmla="*/ 66 w 247"/>
                <a:gd name="T1" fmla="*/ 229 h 229"/>
                <a:gd name="T2" fmla="*/ 62 w 247"/>
                <a:gd name="T3" fmla="*/ 227 h 229"/>
                <a:gd name="T4" fmla="*/ 2 w 247"/>
                <a:gd name="T5" fmla="*/ 167 h 229"/>
                <a:gd name="T6" fmla="*/ 2 w 247"/>
                <a:gd name="T7" fmla="*/ 159 h 229"/>
                <a:gd name="T8" fmla="*/ 10 w 247"/>
                <a:gd name="T9" fmla="*/ 159 h 229"/>
                <a:gd name="T10" fmla="*/ 66 w 247"/>
                <a:gd name="T11" fmla="*/ 214 h 229"/>
                <a:gd name="T12" fmla="*/ 235 w 247"/>
                <a:gd name="T13" fmla="*/ 3 h 229"/>
                <a:gd name="T14" fmla="*/ 244 w 247"/>
                <a:gd name="T15" fmla="*/ 3 h 229"/>
                <a:gd name="T16" fmla="*/ 245 w 247"/>
                <a:gd name="T17" fmla="*/ 11 h 229"/>
                <a:gd name="T18" fmla="*/ 71 w 247"/>
                <a:gd name="T19" fmla="*/ 227 h 229"/>
                <a:gd name="T20" fmla="*/ 66 w 247"/>
                <a:gd name="T21" fmla="*/ 229 h 229"/>
                <a:gd name="T22" fmla="*/ 66 w 247"/>
                <a:gd name="T2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229">
                  <a:moveTo>
                    <a:pt x="66" y="229"/>
                  </a:moveTo>
                  <a:cubicBezTo>
                    <a:pt x="65" y="229"/>
                    <a:pt x="63" y="229"/>
                    <a:pt x="62" y="22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0" y="165"/>
                    <a:pt x="0" y="161"/>
                    <a:pt x="2" y="159"/>
                  </a:cubicBezTo>
                  <a:cubicBezTo>
                    <a:pt x="4" y="157"/>
                    <a:pt x="8" y="157"/>
                    <a:pt x="10" y="159"/>
                  </a:cubicBezTo>
                  <a:cubicBezTo>
                    <a:pt x="66" y="214"/>
                    <a:pt x="66" y="214"/>
                    <a:pt x="66" y="214"/>
                  </a:cubicBezTo>
                  <a:cubicBezTo>
                    <a:pt x="235" y="3"/>
                    <a:pt x="235" y="3"/>
                    <a:pt x="235" y="3"/>
                  </a:cubicBezTo>
                  <a:cubicBezTo>
                    <a:pt x="238" y="1"/>
                    <a:pt x="241" y="0"/>
                    <a:pt x="244" y="3"/>
                  </a:cubicBezTo>
                  <a:cubicBezTo>
                    <a:pt x="246" y="5"/>
                    <a:pt x="247" y="8"/>
                    <a:pt x="245" y="11"/>
                  </a:cubicBezTo>
                  <a:cubicBezTo>
                    <a:pt x="71" y="227"/>
                    <a:pt x="71" y="227"/>
                    <a:pt x="71" y="227"/>
                  </a:cubicBezTo>
                  <a:cubicBezTo>
                    <a:pt x="70" y="228"/>
                    <a:pt x="68" y="229"/>
                    <a:pt x="66" y="229"/>
                  </a:cubicBezTo>
                  <a:cubicBezTo>
                    <a:pt x="66" y="229"/>
                    <a:pt x="66" y="229"/>
                    <a:pt x="66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26" name="Freeform 89">
              <a:extLst>
                <a:ext uri="{FF2B5EF4-FFF2-40B4-BE49-F238E27FC236}">
                  <a16:creationId xmlns:a16="http://schemas.microsoft.com/office/drawing/2014/main" id="{04185316-B34F-294A-A34C-BE4AAF5B7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08"/>
              <a:ext cx="337" cy="337"/>
            </a:xfrm>
            <a:custGeom>
              <a:avLst/>
              <a:gdLst>
                <a:gd name="T0" fmla="*/ 114 w 228"/>
                <a:gd name="T1" fmla="*/ 228 h 228"/>
                <a:gd name="T2" fmla="*/ 0 w 228"/>
                <a:gd name="T3" fmla="*/ 114 h 228"/>
                <a:gd name="T4" fmla="*/ 114 w 228"/>
                <a:gd name="T5" fmla="*/ 0 h 228"/>
                <a:gd name="T6" fmla="*/ 165 w 228"/>
                <a:gd name="T7" fmla="*/ 12 h 228"/>
                <a:gd name="T8" fmla="*/ 168 w 228"/>
                <a:gd name="T9" fmla="*/ 20 h 228"/>
                <a:gd name="T10" fmla="*/ 159 w 228"/>
                <a:gd name="T11" fmla="*/ 23 h 228"/>
                <a:gd name="T12" fmla="*/ 114 w 228"/>
                <a:gd name="T13" fmla="*/ 12 h 228"/>
                <a:gd name="T14" fmla="*/ 12 w 228"/>
                <a:gd name="T15" fmla="*/ 114 h 228"/>
                <a:gd name="T16" fmla="*/ 114 w 228"/>
                <a:gd name="T17" fmla="*/ 216 h 228"/>
                <a:gd name="T18" fmla="*/ 216 w 228"/>
                <a:gd name="T19" fmla="*/ 114 h 228"/>
                <a:gd name="T20" fmla="*/ 214 w 228"/>
                <a:gd name="T21" fmla="*/ 92 h 228"/>
                <a:gd name="T22" fmla="*/ 218 w 228"/>
                <a:gd name="T23" fmla="*/ 84 h 228"/>
                <a:gd name="T24" fmla="*/ 225 w 228"/>
                <a:gd name="T25" fmla="*/ 89 h 228"/>
                <a:gd name="T26" fmla="*/ 228 w 228"/>
                <a:gd name="T27" fmla="*/ 114 h 228"/>
                <a:gd name="T28" fmla="*/ 114 w 228"/>
                <a:gd name="T2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8" h="228">
                  <a:moveTo>
                    <a:pt x="114" y="228"/>
                  </a:moveTo>
                  <a:cubicBezTo>
                    <a:pt x="51" y="228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32" y="0"/>
                    <a:pt x="149" y="4"/>
                    <a:pt x="165" y="12"/>
                  </a:cubicBezTo>
                  <a:cubicBezTo>
                    <a:pt x="168" y="14"/>
                    <a:pt x="169" y="17"/>
                    <a:pt x="168" y="20"/>
                  </a:cubicBezTo>
                  <a:cubicBezTo>
                    <a:pt x="166" y="23"/>
                    <a:pt x="162" y="24"/>
                    <a:pt x="159" y="23"/>
                  </a:cubicBezTo>
                  <a:cubicBezTo>
                    <a:pt x="145" y="16"/>
                    <a:pt x="130" y="12"/>
                    <a:pt x="114" y="12"/>
                  </a:cubicBezTo>
                  <a:cubicBezTo>
                    <a:pt x="58" y="12"/>
                    <a:pt x="12" y="58"/>
                    <a:pt x="12" y="114"/>
                  </a:cubicBezTo>
                  <a:cubicBezTo>
                    <a:pt x="12" y="170"/>
                    <a:pt x="58" y="216"/>
                    <a:pt x="114" y="216"/>
                  </a:cubicBezTo>
                  <a:cubicBezTo>
                    <a:pt x="170" y="216"/>
                    <a:pt x="216" y="170"/>
                    <a:pt x="216" y="114"/>
                  </a:cubicBezTo>
                  <a:cubicBezTo>
                    <a:pt x="216" y="107"/>
                    <a:pt x="215" y="99"/>
                    <a:pt x="214" y="92"/>
                  </a:cubicBezTo>
                  <a:cubicBezTo>
                    <a:pt x="213" y="88"/>
                    <a:pt x="215" y="85"/>
                    <a:pt x="218" y="84"/>
                  </a:cubicBezTo>
                  <a:cubicBezTo>
                    <a:pt x="221" y="84"/>
                    <a:pt x="225" y="86"/>
                    <a:pt x="225" y="89"/>
                  </a:cubicBezTo>
                  <a:cubicBezTo>
                    <a:pt x="227" y="97"/>
                    <a:pt x="228" y="106"/>
                    <a:pt x="228" y="114"/>
                  </a:cubicBezTo>
                  <a:cubicBezTo>
                    <a:pt x="228" y="177"/>
                    <a:pt x="177" y="228"/>
                    <a:pt x="114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</p:grpSp>
      <p:grpSp>
        <p:nvGrpSpPr>
          <p:cNvPr id="127" name="Group 78">
            <a:extLst>
              <a:ext uri="{FF2B5EF4-FFF2-40B4-BE49-F238E27FC236}">
                <a16:creationId xmlns:a16="http://schemas.microsoft.com/office/drawing/2014/main" id="{11722946-2303-184D-8463-D62F3154D8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53323" y="1958607"/>
            <a:ext cx="332545" cy="442701"/>
            <a:chOff x="5561" y="440"/>
            <a:chExt cx="320" cy="426"/>
          </a:xfrm>
          <a:solidFill>
            <a:schemeClr val="accent1"/>
          </a:solidFill>
        </p:grpSpPr>
        <p:sp>
          <p:nvSpPr>
            <p:cNvPr id="128" name="Freeform 79">
              <a:extLst>
                <a:ext uri="{FF2B5EF4-FFF2-40B4-BE49-F238E27FC236}">
                  <a16:creationId xmlns:a16="http://schemas.microsoft.com/office/drawing/2014/main" id="{B5E1DA5A-F0CE-4447-9220-974C2855E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1" y="440"/>
              <a:ext cx="320" cy="426"/>
            </a:xfrm>
            <a:custGeom>
              <a:avLst/>
              <a:gdLst>
                <a:gd name="T0" fmla="*/ 210 w 216"/>
                <a:gd name="T1" fmla="*/ 288 h 288"/>
                <a:gd name="T2" fmla="*/ 6 w 216"/>
                <a:gd name="T3" fmla="*/ 288 h 288"/>
                <a:gd name="T4" fmla="*/ 0 w 216"/>
                <a:gd name="T5" fmla="*/ 282 h 288"/>
                <a:gd name="T6" fmla="*/ 0 w 216"/>
                <a:gd name="T7" fmla="*/ 6 h 288"/>
                <a:gd name="T8" fmla="*/ 6 w 216"/>
                <a:gd name="T9" fmla="*/ 0 h 288"/>
                <a:gd name="T10" fmla="*/ 138 w 216"/>
                <a:gd name="T11" fmla="*/ 0 h 288"/>
                <a:gd name="T12" fmla="*/ 142 w 216"/>
                <a:gd name="T13" fmla="*/ 2 h 288"/>
                <a:gd name="T14" fmla="*/ 214 w 216"/>
                <a:gd name="T15" fmla="*/ 74 h 288"/>
                <a:gd name="T16" fmla="*/ 216 w 216"/>
                <a:gd name="T17" fmla="*/ 78 h 288"/>
                <a:gd name="T18" fmla="*/ 216 w 216"/>
                <a:gd name="T19" fmla="*/ 282 h 288"/>
                <a:gd name="T20" fmla="*/ 210 w 216"/>
                <a:gd name="T21" fmla="*/ 288 h 288"/>
                <a:gd name="T22" fmla="*/ 12 w 216"/>
                <a:gd name="T23" fmla="*/ 276 h 288"/>
                <a:gd name="T24" fmla="*/ 204 w 216"/>
                <a:gd name="T25" fmla="*/ 276 h 288"/>
                <a:gd name="T26" fmla="*/ 204 w 216"/>
                <a:gd name="T27" fmla="*/ 81 h 288"/>
                <a:gd name="T28" fmla="*/ 136 w 216"/>
                <a:gd name="T29" fmla="*/ 12 h 288"/>
                <a:gd name="T30" fmla="*/ 12 w 216"/>
                <a:gd name="T31" fmla="*/ 12 h 288"/>
                <a:gd name="T32" fmla="*/ 12 w 216"/>
                <a:gd name="T33" fmla="*/ 27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288">
                  <a:moveTo>
                    <a:pt x="210" y="288"/>
                  </a:moveTo>
                  <a:cubicBezTo>
                    <a:pt x="6" y="288"/>
                    <a:pt x="6" y="288"/>
                    <a:pt x="6" y="288"/>
                  </a:cubicBezTo>
                  <a:cubicBezTo>
                    <a:pt x="3" y="288"/>
                    <a:pt x="0" y="286"/>
                    <a:pt x="0" y="2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1" y="1"/>
                    <a:pt x="142" y="2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6"/>
                    <a:pt x="214" y="288"/>
                    <a:pt x="210" y="288"/>
                  </a:cubicBezTo>
                  <a:close/>
                  <a:moveTo>
                    <a:pt x="12" y="276"/>
                  </a:moveTo>
                  <a:cubicBezTo>
                    <a:pt x="204" y="276"/>
                    <a:pt x="204" y="276"/>
                    <a:pt x="204" y="276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80">
              <a:extLst>
                <a:ext uri="{FF2B5EF4-FFF2-40B4-BE49-F238E27FC236}">
                  <a16:creationId xmlns:a16="http://schemas.microsoft.com/office/drawing/2014/main" id="{ABA3B36B-BE79-3540-89D8-3AD859FC5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440"/>
              <a:ext cx="124" cy="125"/>
            </a:xfrm>
            <a:custGeom>
              <a:avLst/>
              <a:gdLst>
                <a:gd name="T0" fmla="*/ 78 w 84"/>
                <a:gd name="T1" fmla="*/ 84 h 84"/>
                <a:gd name="T2" fmla="*/ 6 w 84"/>
                <a:gd name="T3" fmla="*/ 84 h 84"/>
                <a:gd name="T4" fmla="*/ 0 w 84"/>
                <a:gd name="T5" fmla="*/ 78 h 84"/>
                <a:gd name="T6" fmla="*/ 0 w 84"/>
                <a:gd name="T7" fmla="*/ 6 h 84"/>
                <a:gd name="T8" fmla="*/ 6 w 84"/>
                <a:gd name="T9" fmla="*/ 0 h 84"/>
                <a:gd name="T10" fmla="*/ 12 w 84"/>
                <a:gd name="T11" fmla="*/ 6 h 84"/>
                <a:gd name="T12" fmla="*/ 12 w 84"/>
                <a:gd name="T13" fmla="*/ 72 h 84"/>
                <a:gd name="T14" fmla="*/ 78 w 84"/>
                <a:gd name="T15" fmla="*/ 72 h 84"/>
                <a:gd name="T16" fmla="*/ 84 w 84"/>
                <a:gd name="T17" fmla="*/ 78 h 84"/>
                <a:gd name="T18" fmla="*/ 78 w 84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2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2" y="72"/>
                    <a:pt x="84" y="75"/>
                    <a:pt x="84" y="78"/>
                  </a:cubicBezTo>
                  <a:cubicBezTo>
                    <a:pt x="84" y="82"/>
                    <a:pt x="82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81">
              <a:extLst>
                <a:ext uri="{FF2B5EF4-FFF2-40B4-BE49-F238E27FC236}">
                  <a16:creationId xmlns:a16="http://schemas.microsoft.com/office/drawing/2014/main" id="{25C5AFD0-4C23-1A40-A6D1-BE0869FC7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82">
              <a:extLst>
                <a:ext uri="{FF2B5EF4-FFF2-40B4-BE49-F238E27FC236}">
                  <a16:creationId xmlns:a16="http://schemas.microsoft.com/office/drawing/2014/main" id="{D412E5BA-BAFD-7249-9FD7-E1C872BDF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83">
              <a:extLst>
                <a:ext uri="{FF2B5EF4-FFF2-40B4-BE49-F238E27FC236}">
                  <a16:creationId xmlns:a16="http://schemas.microsoft.com/office/drawing/2014/main" id="{427BAFDA-991B-DF4F-A7FE-4061E798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760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84">
              <a:extLst>
                <a:ext uri="{FF2B5EF4-FFF2-40B4-BE49-F238E27FC236}">
                  <a16:creationId xmlns:a16="http://schemas.microsoft.com/office/drawing/2014/main" id="{B4508F28-8BDC-9245-9C66-6834A3DEB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582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85">
              <a:extLst>
                <a:ext uri="{FF2B5EF4-FFF2-40B4-BE49-F238E27FC236}">
                  <a16:creationId xmlns:a16="http://schemas.microsoft.com/office/drawing/2014/main" id="{4B821B86-B791-D441-90DA-D286CAEB5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653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" name="Freeform 86">
              <a:extLst>
                <a:ext uri="{FF2B5EF4-FFF2-40B4-BE49-F238E27FC236}">
                  <a16:creationId xmlns:a16="http://schemas.microsoft.com/office/drawing/2014/main" id="{0961530D-62F0-7F40-BD08-0D4F1700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724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36" name="Group 45">
            <a:extLst>
              <a:ext uri="{FF2B5EF4-FFF2-40B4-BE49-F238E27FC236}">
                <a16:creationId xmlns:a16="http://schemas.microsoft.com/office/drawing/2014/main" id="{516FF822-0AC6-8F49-982F-1D1D7300DD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204" y="3116889"/>
            <a:ext cx="481666" cy="481666"/>
            <a:chOff x="5507" y="439"/>
            <a:chExt cx="426" cy="426"/>
          </a:xfrm>
          <a:solidFill>
            <a:schemeClr val="accent1"/>
          </a:solidFill>
        </p:grpSpPr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id="{F4B73D59-02E7-6541-B93C-C6650620A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6" y="652"/>
              <a:ext cx="124" cy="124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  <a:cubicBezTo>
                    <a:pt x="84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2" y="58"/>
                    <a:pt x="72" y="42"/>
                  </a:cubicBezTo>
                  <a:cubicBezTo>
                    <a:pt x="72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:a16="http://schemas.microsoft.com/office/drawing/2014/main" id="{A069EDB2-D1F1-4B46-9633-D4A833BD8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9" y="492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id="{28E39315-063A-D84B-9973-3C71C544E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" y="563"/>
              <a:ext cx="302" cy="302"/>
            </a:xfrm>
            <a:custGeom>
              <a:avLst/>
              <a:gdLst>
                <a:gd name="T0" fmla="*/ 79 w 204"/>
                <a:gd name="T1" fmla="*/ 204 h 204"/>
                <a:gd name="T2" fmla="*/ 73 w 204"/>
                <a:gd name="T3" fmla="*/ 180 h 204"/>
                <a:gd name="T4" fmla="*/ 34 w 204"/>
                <a:gd name="T5" fmla="*/ 176 h 204"/>
                <a:gd name="T6" fmla="*/ 2 w 204"/>
                <a:gd name="T7" fmla="*/ 132 h 204"/>
                <a:gd name="T8" fmla="*/ 19 w 204"/>
                <a:gd name="T9" fmla="*/ 115 h 204"/>
                <a:gd name="T10" fmla="*/ 19 w 204"/>
                <a:gd name="T11" fmla="*/ 88 h 204"/>
                <a:gd name="T12" fmla="*/ 2 w 204"/>
                <a:gd name="T13" fmla="*/ 76 h 204"/>
                <a:gd name="T14" fmla="*/ 26 w 204"/>
                <a:gd name="T15" fmla="*/ 30 h 204"/>
                <a:gd name="T16" fmla="*/ 50 w 204"/>
                <a:gd name="T17" fmla="*/ 36 h 204"/>
                <a:gd name="T18" fmla="*/ 73 w 204"/>
                <a:gd name="T19" fmla="*/ 6 h 204"/>
                <a:gd name="T20" fmla="*/ 127 w 204"/>
                <a:gd name="T21" fmla="*/ 0 h 204"/>
                <a:gd name="T22" fmla="*/ 133 w 204"/>
                <a:gd name="T23" fmla="*/ 23 h 204"/>
                <a:gd name="T24" fmla="*/ 170 w 204"/>
                <a:gd name="T25" fmla="*/ 28 h 204"/>
                <a:gd name="T26" fmla="*/ 179 w 204"/>
                <a:gd name="T27" fmla="*/ 30 h 204"/>
                <a:gd name="T28" fmla="*/ 200 w 204"/>
                <a:gd name="T29" fmla="*/ 80 h 204"/>
                <a:gd name="T30" fmla="*/ 186 w 204"/>
                <a:gd name="T31" fmla="*/ 102 h 204"/>
                <a:gd name="T32" fmla="*/ 201 w 204"/>
                <a:gd name="T33" fmla="*/ 124 h 204"/>
                <a:gd name="T34" fmla="*/ 179 w 204"/>
                <a:gd name="T35" fmla="*/ 173 h 204"/>
                <a:gd name="T36" fmla="*/ 171 w 204"/>
                <a:gd name="T37" fmla="*/ 176 h 204"/>
                <a:gd name="T38" fmla="*/ 133 w 204"/>
                <a:gd name="T39" fmla="*/ 180 h 204"/>
                <a:gd name="T40" fmla="*/ 127 w 204"/>
                <a:gd name="T41" fmla="*/ 204 h 204"/>
                <a:gd name="T42" fmla="*/ 121 w 204"/>
                <a:gd name="T43" fmla="*/ 192 h 204"/>
                <a:gd name="T44" fmla="*/ 126 w 204"/>
                <a:gd name="T45" fmla="*/ 170 h 204"/>
                <a:gd name="T46" fmla="*/ 158 w 204"/>
                <a:gd name="T47" fmla="*/ 154 h 204"/>
                <a:gd name="T48" fmla="*/ 189 w 204"/>
                <a:gd name="T49" fmla="*/ 131 h 204"/>
                <a:gd name="T50" fmla="*/ 173 w 204"/>
                <a:gd name="T51" fmla="*/ 117 h 204"/>
                <a:gd name="T52" fmla="*/ 173 w 204"/>
                <a:gd name="T53" fmla="*/ 87 h 204"/>
                <a:gd name="T54" fmla="*/ 189 w 204"/>
                <a:gd name="T55" fmla="*/ 72 h 204"/>
                <a:gd name="T56" fmla="*/ 158 w 204"/>
                <a:gd name="T57" fmla="*/ 49 h 204"/>
                <a:gd name="T58" fmla="*/ 126 w 204"/>
                <a:gd name="T59" fmla="*/ 33 h 204"/>
                <a:gd name="T60" fmla="*/ 121 w 204"/>
                <a:gd name="T61" fmla="*/ 12 h 204"/>
                <a:gd name="T62" fmla="*/ 85 w 204"/>
                <a:gd name="T63" fmla="*/ 27 h 204"/>
                <a:gd name="T64" fmla="*/ 55 w 204"/>
                <a:gd name="T65" fmla="*/ 48 h 204"/>
                <a:gd name="T66" fmla="*/ 34 w 204"/>
                <a:gd name="T67" fmla="*/ 41 h 204"/>
                <a:gd name="T68" fmla="*/ 29 w 204"/>
                <a:gd name="T69" fmla="*/ 80 h 204"/>
                <a:gd name="T70" fmla="*/ 30 w 204"/>
                <a:gd name="T71" fmla="*/ 102 h 204"/>
                <a:gd name="T72" fmla="*/ 29 w 204"/>
                <a:gd name="T73" fmla="*/ 123 h 204"/>
                <a:gd name="T74" fmla="*/ 33 w 204"/>
                <a:gd name="T75" fmla="*/ 162 h 204"/>
                <a:gd name="T76" fmla="*/ 55 w 204"/>
                <a:gd name="T77" fmla="*/ 155 h 204"/>
                <a:gd name="T78" fmla="*/ 85 w 204"/>
                <a:gd name="T79" fmla="*/ 17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4" h="204">
                  <a:moveTo>
                    <a:pt x="127" y="204"/>
                  </a:moveTo>
                  <a:cubicBezTo>
                    <a:pt x="79" y="204"/>
                    <a:pt x="79" y="204"/>
                    <a:pt x="79" y="204"/>
                  </a:cubicBezTo>
                  <a:cubicBezTo>
                    <a:pt x="76" y="204"/>
                    <a:pt x="73" y="201"/>
                    <a:pt x="73" y="198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65" y="177"/>
                    <a:pt x="57" y="173"/>
                    <a:pt x="50" y="167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1" y="177"/>
                    <a:pt x="28" y="176"/>
                    <a:pt x="26" y="173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29"/>
                    <a:pt x="1" y="125"/>
                    <a:pt x="4" y="12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1"/>
                    <a:pt x="18" y="106"/>
                    <a:pt x="18" y="102"/>
                  </a:cubicBezTo>
                  <a:cubicBezTo>
                    <a:pt x="18" y="97"/>
                    <a:pt x="19" y="93"/>
                    <a:pt x="19" y="8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79"/>
                    <a:pt x="2" y="78"/>
                    <a:pt x="2" y="76"/>
                  </a:cubicBezTo>
                  <a:cubicBezTo>
                    <a:pt x="1" y="74"/>
                    <a:pt x="1" y="73"/>
                    <a:pt x="2" y="7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27"/>
                    <a:pt x="32" y="26"/>
                    <a:pt x="34" y="2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7" y="30"/>
                    <a:pt x="65" y="26"/>
                    <a:pt x="73" y="23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2"/>
                    <a:pt x="76" y="0"/>
                    <a:pt x="7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42" y="26"/>
                    <a:pt x="149" y="31"/>
                    <a:pt x="156" y="36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2" y="27"/>
                    <a:pt x="173" y="27"/>
                    <a:pt x="175" y="27"/>
                  </a:cubicBezTo>
                  <a:cubicBezTo>
                    <a:pt x="177" y="27"/>
                    <a:pt x="178" y="28"/>
                    <a:pt x="179" y="3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4" y="74"/>
                    <a:pt x="203" y="78"/>
                    <a:pt x="200" y="80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93"/>
                    <a:pt x="186" y="97"/>
                    <a:pt x="186" y="102"/>
                  </a:cubicBezTo>
                  <a:cubicBezTo>
                    <a:pt x="186" y="106"/>
                    <a:pt x="186" y="111"/>
                    <a:pt x="185" y="115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203" y="125"/>
                    <a:pt x="204" y="129"/>
                    <a:pt x="203" y="132"/>
                  </a:cubicBezTo>
                  <a:cubicBezTo>
                    <a:pt x="179" y="173"/>
                    <a:pt x="179" y="173"/>
                    <a:pt x="179" y="173"/>
                  </a:cubicBezTo>
                  <a:cubicBezTo>
                    <a:pt x="178" y="175"/>
                    <a:pt x="177" y="176"/>
                    <a:pt x="175" y="176"/>
                  </a:cubicBezTo>
                  <a:cubicBezTo>
                    <a:pt x="174" y="177"/>
                    <a:pt x="172" y="176"/>
                    <a:pt x="171" y="176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49" y="173"/>
                    <a:pt x="142" y="177"/>
                    <a:pt x="133" y="180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201"/>
                    <a:pt x="131" y="204"/>
                    <a:pt x="127" y="204"/>
                  </a:cubicBezTo>
                  <a:close/>
                  <a:moveTo>
                    <a:pt x="85" y="192"/>
                  </a:moveTo>
                  <a:cubicBezTo>
                    <a:pt x="121" y="192"/>
                    <a:pt x="121" y="192"/>
                    <a:pt x="121" y="192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73"/>
                    <a:pt x="123" y="171"/>
                    <a:pt x="126" y="170"/>
                  </a:cubicBezTo>
                  <a:cubicBezTo>
                    <a:pt x="136" y="167"/>
                    <a:pt x="143" y="162"/>
                    <a:pt x="151" y="155"/>
                  </a:cubicBezTo>
                  <a:cubicBezTo>
                    <a:pt x="153" y="153"/>
                    <a:pt x="156" y="153"/>
                    <a:pt x="158" y="154"/>
                  </a:cubicBezTo>
                  <a:cubicBezTo>
                    <a:pt x="172" y="162"/>
                    <a:pt x="172" y="162"/>
                    <a:pt x="172" y="16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3" y="122"/>
                    <a:pt x="172" y="119"/>
                    <a:pt x="173" y="117"/>
                  </a:cubicBezTo>
                  <a:cubicBezTo>
                    <a:pt x="174" y="112"/>
                    <a:pt x="174" y="107"/>
                    <a:pt x="174" y="102"/>
                  </a:cubicBezTo>
                  <a:cubicBezTo>
                    <a:pt x="174" y="97"/>
                    <a:pt x="174" y="92"/>
                    <a:pt x="173" y="87"/>
                  </a:cubicBezTo>
                  <a:cubicBezTo>
                    <a:pt x="172" y="84"/>
                    <a:pt x="173" y="81"/>
                    <a:pt x="176" y="80"/>
                  </a:cubicBezTo>
                  <a:cubicBezTo>
                    <a:pt x="189" y="72"/>
                    <a:pt x="189" y="72"/>
                    <a:pt x="189" y="7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6" y="50"/>
                    <a:pt x="153" y="50"/>
                    <a:pt x="151" y="48"/>
                  </a:cubicBezTo>
                  <a:cubicBezTo>
                    <a:pt x="143" y="41"/>
                    <a:pt x="136" y="36"/>
                    <a:pt x="126" y="33"/>
                  </a:cubicBezTo>
                  <a:cubicBezTo>
                    <a:pt x="123" y="33"/>
                    <a:pt x="121" y="30"/>
                    <a:pt x="121" y="27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30"/>
                    <a:pt x="83" y="32"/>
                    <a:pt x="81" y="33"/>
                  </a:cubicBezTo>
                  <a:cubicBezTo>
                    <a:pt x="71" y="36"/>
                    <a:pt x="63" y="40"/>
                    <a:pt x="55" y="48"/>
                  </a:cubicBezTo>
                  <a:cubicBezTo>
                    <a:pt x="53" y="50"/>
                    <a:pt x="50" y="50"/>
                    <a:pt x="48" y="4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1" y="81"/>
                    <a:pt x="33" y="84"/>
                    <a:pt x="32" y="87"/>
                  </a:cubicBezTo>
                  <a:cubicBezTo>
                    <a:pt x="31" y="92"/>
                    <a:pt x="30" y="97"/>
                    <a:pt x="30" y="102"/>
                  </a:cubicBezTo>
                  <a:cubicBezTo>
                    <a:pt x="30" y="107"/>
                    <a:pt x="31" y="112"/>
                    <a:pt x="32" y="117"/>
                  </a:cubicBezTo>
                  <a:cubicBezTo>
                    <a:pt x="33" y="119"/>
                    <a:pt x="31" y="122"/>
                    <a:pt x="29" y="12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3"/>
                    <a:pt x="53" y="153"/>
                    <a:pt x="55" y="155"/>
                  </a:cubicBezTo>
                  <a:cubicBezTo>
                    <a:pt x="63" y="163"/>
                    <a:pt x="71" y="167"/>
                    <a:pt x="81" y="170"/>
                  </a:cubicBezTo>
                  <a:cubicBezTo>
                    <a:pt x="83" y="171"/>
                    <a:pt x="85" y="173"/>
                    <a:pt x="85" y="176"/>
                  </a:cubicBezTo>
                  <a:lnTo>
                    <a:pt x="8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id="{25703F0B-4AFB-1142-AB77-64647188DC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7" y="439"/>
              <a:ext cx="176" cy="178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1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07 w 119"/>
                <a:gd name="T31" fmla="*/ 53 h 120"/>
                <a:gd name="T32" fmla="*/ 107 w 119"/>
                <a:gd name="T33" fmla="*/ 66 h 120"/>
                <a:gd name="T34" fmla="*/ 117 w 119"/>
                <a:gd name="T35" fmla="*/ 79 h 120"/>
                <a:gd name="T36" fmla="*/ 102 w 119"/>
                <a:gd name="T37" fmla="*/ 103 h 120"/>
                <a:gd name="T38" fmla="*/ 89 w 119"/>
                <a:gd name="T39" fmla="*/ 97 h 120"/>
                <a:gd name="T40" fmla="*/ 78 w 119"/>
                <a:gd name="T41" fmla="*/ 114 h 120"/>
                <a:gd name="T42" fmla="*/ 54 w 119"/>
                <a:gd name="T43" fmla="*/ 108 h 120"/>
                <a:gd name="T44" fmla="*/ 66 w 119"/>
                <a:gd name="T45" fmla="*/ 100 h 120"/>
                <a:gd name="T46" fmla="*/ 84 w 119"/>
                <a:gd name="T47" fmla="*/ 86 h 120"/>
                <a:gd name="T48" fmla="*/ 98 w 119"/>
                <a:gd name="T49" fmla="*/ 89 h 120"/>
                <a:gd name="T50" fmla="*/ 97 w 119"/>
                <a:gd name="T51" fmla="*/ 75 h 120"/>
                <a:gd name="T52" fmla="*/ 95 w 119"/>
                <a:gd name="T53" fmla="*/ 60 h 120"/>
                <a:gd name="T54" fmla="*/ 97 w 119"/>
                <a:gd name="T55" fmla="*/ 45 h 120"/>
                <a:gd name="T56" fmla="*/ 98 w 119"/>
                <a:gd name="T57" fmla="*/ 31 h 120"/>
                <a:gd name="T58" fmla="*/ 84 w 119"/>
                <a:gd name="T59" fmla="*/ 34 h 120"/>
                <a:gd name="T60" fmla="*/ 66 w 119"/>
                <a:gd name="T61" fmla="*/ 19 h 120"/>
                <a:gd name="T62" fmla="*/ 54 w 119"/>
                <a:gd name="T63" fmla="*/ 12 h 120"/>
                <a:gd name="T64" fmla="*/ 50 w 119"/>
                <a:gd name="T65" fmla="*/ 25 h 120"/>
                <a:gd name="T66" fmla="*/ 28 w 119"/>
                <a:gd name="T67" fmla="*/ 34 h 120"/>
                <a:gd name="T68" fmla="*/ 15 w 119"/>
                <a:gd name="T69" fmla="*/ 41 h 120"/>
                <a:gd name="T70" fmla="*/ 24 w 119"/>
                <a:gd name="T71" fmla="*/ 51 h 120"/>
                <a:gd name="T72" fmla="*/ 24 w 119"/>
                <a:gd name="T73" fmla="*/ 68 h 120"/>
                <a:gd name="T74" fmla="*/ 15 w 119"/>
                <a:gd name="T75" fmla="*/ 78 h 120"/>
                <a:gd name="T76" fmla="*/ 28 w 119"/>
                <a:gd name="T77" fmla="*/ 85 h 120"/>
                <a:gd name="T78" fmla="*/ 50 w 119"/>
                <a:gd name="T79" fmla="*/ 94 h 120"/>
                <a:gd name="T80" fmla="*/ 54 w 119"/>
                <a:gd name="T81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5"/>
                  </a:cubicBezTo>
                  <a:cubicBezTo>
                    <a:pt x="0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8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9" y="43"/>
                    <a:pt x="118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7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3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0" y="94"/>
                  </a:cubicBezTo>
                  <a:cubicBezTo>
                    <a:pt x="76" y="93"/>
                    <a:pt x="80" y="90"/>
                    <a:pt x="84" y="86"/>
                  </a:cubicBezTo>
                  <a:cubicBezTo>
                    <a:pt x="86" y="84"/>
                    <a:pt x="89" y="84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5" y="73"/>
                    <a:pt x="94" y="71"/>
                    <a:pt x="94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6" y="35"/>
                    <a:pt x="84" y="34"/>
                  </a:cubicBezTo>
                  <a:cubicBezTo>
                    <a:pt x="80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4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1"/>
                    <a:pt x="24" y="73"/>
                    <a:pt x="22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41" name="Group 79">
            <a:extLst>
              <a:ext uri="{FF2B5EF4-FFF2-40B4-BE49-F238E27FC236}">
                <a16:creationId xmlns:a16="http://schemas.microsoft.com/office/drawing/2014/main" id="{F01FD265-4EA3-E648-9E9F-F7ED57259CE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8644" y="3186991"/>
            <a:ext cx="481666" cy="341462"/>
            <a:chOff x="3437" y="1784"/>
            <a:chExt cx="426" cy="302"/>
          </a:xfrm>
          <a:solidFill>
            <a:schemeClr val="accent1"/>
          </a:solidFill>
        </p:grpSpPr>
        <p:sp>
          <p:nvSpPr>
            <p:cNvPr id="142" name="Freeform 80">
              <a:extLst>
                <a:ext uri="{FF2B5EF4-FFF2-40B4-BE49-F238E27FC236}">
                  <a16:creationId xmlns:a16="http://schemas.microsoft.com/office/drawing/2014/main" id="{AD563135-6D41-B34F-8DBF-9789C1D2F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962"/>
              <a:ext cx="72" cy="7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3" name="Freeform 81">
              <a:extLst>
                <a:ext uri="{FF2B5EF4-FFF2-40B4-BE49-F238E27FC236}">
                  <a16:creationId xmlns:a16="http://schemas.microsoft.com/office/drawing/2014/main" id="{8E14FF8C-207B-F447-B912-AC19E0458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1880"/>
              <a:ext cx="108" cy="107"/>
            </a:xfrm>
            <a:custGeom>
              <a:avLst/>
              <a:gdLst>
                <a:gd name="T0" fmla="*/ 7 w 73"/>
                <a:gd name="T1" fmla="*/ 72 h 72"/>
                <a:gd name="T2" fmla="*/ 3 w 73"/>
                <a:gd name="T3" fmla="*/ 70 h 72"/>
                <a:gd name="T4" fmla="*/ 3 w 73"/>
                <a:gd name="T5" fmla="*/ 62 h 72"/>
                <a:gd name="T6" fmla="*/ 62 w 73"/>
                <a:gd name="T7" fmla="*/ 2 h 72"/>
                <a:gd name="T8" fmla="*/ 71 w 73"/>
                <a:gd name="T9" fmla="*/ 2 h 72"/>
                <a:gd name="T10" fmla="*/ 71 w 73"/>
                <a:gd name="T11" fmla="*/ 11 h 72"/>
                <a:gd name="T12" fmla="*/ 11 w 73"/>
                <a:gd name="T13" fmla="*/ 70 h 72"/>
                <a:gd name="T14" fmla="*/ 7 w 73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72">
                  <a:moveTo>
                    <a:pt x="7" y="72"/>
                  </a:moveTo>
                  <a:cubicBezTo>
                    <a:pt x="5" y="72"/>
                    <a:pt x="4" y="72"/>
                    <a:pt x="3" y="70"/>
                  </a:cubicBezTo>
                  <a:cubicBezTo>
                    <a:pt x="0" y="68"/>
                    <a:pt x="0" y="64"/>
                    <a:pt x="3" y="6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4" y="0"/>
                    <a:pt x="68" y="0"/>
                    <a:pt x="71" y="2"/>
                  </a:cubicBezTo>
                  <a:cubicBezTo>
                    <a:pt x="73" y="5"/>
                    <a:pt x="73" y="9"/>
                    <a:pt x="71" y="11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2"/>
                    <a:pt x="9" y="72"/>
                    <a:pt x="7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4" name="Freeform 82">
              <a:extLst>
                <a:ext uri="{FF2B5EF4-FFF2-40B4-BE49-F238E27FC236}">
                  <a16:creationId xmlns:a16="http://schemas.microsoft.com/office/drawing/2014/main" id="{D89E874B-0787-064A-B6EE-771B86487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5" name="Freeform 83">
              <a:extLst>
                <a:ext uri="{FF2B5EF4-FFF2-40B4-BE49-F238E27FC236}">
                  <a16:creationId xmlns:a16="http://schemas.microsoft.com/office/drawing/2014/main" id="{B0BBC9BB-9478-DD40-9544-993DEB7E0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6" name="Freeform 84">
              <a:extLst>
                <a:ext uri="{FF2B5EF4-FFF2-40B4-BE49-F238E27FC236}">
                  <a16:creationId xmlns:a16="http://schemas.microsoft.com/office/drawing/2014/main" id="{52E27719-BDA4-694D-83C1-C827D694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1922"/>
              <a:ext cx="52" cy="32"/>
            </a:xfrm>
            <a:custGeom>
              <a:avLst/>
              <a:gdLst>
                <a:gd name="T0" fmla="*/ 6 w 35"/>
                <a:gd name="T1" fmla="*/ 22 h 22"/>
                <a:gd name="T2" fmla="*/ 1 w 35"/>
                <a:gd name="T3" fmla="*/ 19 h 22"/>
                <a:gd name="T4" fmla="*/ 4 w 35"/>
                <a:gd name="T5" fmla="*/ 11 h 22"/>
                <a:gd name="T6" fmla="*/ 26 w 35"/>
                <a:gd name="T7" fmla="*/ 2 h 22"/>
                <a:gd name="T8" fmla="*/ 34 w 35"/>
                <a:gd name="T9" fmla="*/ 5 h 22"/>
                <a:gd name="T10" fmla="*/ 31 w 35"/>
                <a:gd name="T11" fmla="*/ 13 h 22"/>
                <a:gd name="T12" fmla="*/ 9 w 35"/>
                <a:gd name="T13" fmla="*/ 22 h 22"/>
                <a:gd name="T14" fmla="*/ 6 w 3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2">
                  <a:moveTo>
                    <a:pt x="6" y="22"/>
                  </a:moveTo>
                  <a:cubicBezTo>
                    <a:pt x="4" y="22"/>
                    <a:pt x="2" y="21"/>
                    <a:pt x="1" y="19"/>
                  </a:cubicBezTo>
                  <a:cubicBezTo>
                    <a:pt x="0" y="16"/>
                    <a:pt x="1" y="12"/>
                    <a:pt x="4" y="1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9" y="0"/>
                    <a:pt x="33" y="2"/>
                    <a:pt x="34" y="5"/>
                  </a:cubicBezTo>
                  <a:cubicBezTo>
                    <a:pt x="35" y="8"/>
                    <a:pt x="34" y="11"/>
                    <a:pt x="31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7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7" name="Freeform 85">
              <a:extLst>
                <a:ext uri="{FF2B5EF4-FFF2-40B4-BE49-F238E27FC236}">
                  <a16:creationId xmlns:a16="http://schemas.microsoft.com/office/drawing/2014/main" id="{FF113834-5F02-6A41-9F8F-FFF2D91F5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1832"/>
              <a:ext cx="34" cy="51"/>
            </a:xfrm>
            <a:custGeom>
              <a:avLst/>
              <a:gdLst>
                <a:gd name="T0" fmla="*/ 7 w 23"/>
                <a:gd name="T1" fmla="*/ 35 h 35"/>
                <a:gd name="T2" fmla="*/ 4 w 23"/>
                <a:gd name="T3" fmla="*/ 34 h 35"/>
                <a:gd name="T4" fmla="*/ 1 w 23"/>
                <a:gd name="T5" fmla="*/ 26 h 35"/>
                <a:gd name="T6" fmla="*/ 10 w 23"/>
                <a:gd name="T7" fmla="*/ 4 h 35"/>
                <a:gd name="T8" fmla="*/ 18 w 23"/>
                <a:gd name="T9" fmla="*/ 1 h 35"/>
                <a:gd name="T10" fmla="*/ 21 w 23"/>
                <a:gd name="T11" fmla="*/ 9 h 35"/>
                <a:gd name="T12" fmla="*/ 12 w 23"/>
                <a:gd name="T13" fmla="*/ 31 h 35"/>
                <a:gd name="T14" fmla="*/ 7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7" y="35"/>
                  </a:moveTo>
                  <a:cubicBezTo>
                    <a:pt x="6" y="35"/>
                    <a:pt x="5" y="35"/>
                    <a:pt x="4" y="34"/>
                  </a:cubicBezTo>
                  <a:cubicBezTo>
                    <a:pt x="1" y="33"/>
                    <a:pt x="0" y="29"/>
                    <a:pt x="1" y="2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1"/>
                    <a:pt x="15" y="0"/>
                    <a:pt x="18" y="1"/>
                  </a:cubicBezTo>
                  <a:cubicBezTo>
                    <a:pt x="21" y="2"/>
                    <a:pt x="23" y="6"/>
                    <a:pt x="21" y="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3"/>
                    <a:pt x="9" y="35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8" name="Freeform 86">
              <a:extLst>
                <a:ext uri="{FF2B5EF4-FFF2-40B4-BE49-F238E27FC236}">
                  <a16:creationId xmlns:a16="http://schemas.microsoft.com/office/drawing/2014/main" id="{1F6BA6DB-8682-D240-BADC-571C01985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1820"/>
              <a:ext cx="18" cy="53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10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9" name="Freeform 87">
              <a:extLst>
                <a:ext uri="{FF2B5EF4-FFF2-40B4-BE49-F238E27FC236}">
                  <a16:creationId xmlns:a16="http://schemas.microsoft.com/office/drawing/2014/main" id="{FE697EC8-E5DA-6C49-A676-2F10E8AEA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1832"/>
              <a:ext cx="34" cy="51"/>
            </a:xfrm>
            <a:custGeom>
              <a:avLst/>
              <a:gdLst>
                <a:gd name="T0" fmla="*/ 16 w 23"/>
                <a:gd name="T1" fmla="*/ 35 h 35"/>
                <a:gd name="T2" fmla="*/ 10 w 23"/>
                <a:gd name="T3" fmla="*/ 31 h 35"/>
                <a:gd name="T4" fmla="*/ 1 w 23"/>
                <a:gd name="T5" fmla="*/ 9 h 35"/>
                <a:gd name="T6" fmla="*/ 4 w 23"/>
                <a:gd name="T7" fmla="*/ 1 h 35"/>
                <a:gd name="T8" fmla="*/ 12 w 23"/>
                <a:gd name="T9" fmla="*/ 4 h 35"/>
                <a:gd name="T10" fmla="*/ 21 w 23"/>
                <a:gd name="T11" fmla="*/ 26 h 35"/>
                <a:gd name="T12" fmla="*/ 18 w 23"/>
                <a:gd name="T13" fmla="*/ 34 h 35"/>
                <a:gd name="T14" fmla="*/ 16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16" y="35"/>
                  </a:moveTo>
                  <a:cubicBezTo>
                    <a:pt x="13" y="35"/>
                    <a:pt x="11" y="33"/>
                    <a:pt x="10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1" y="2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9"/>
                    <a:pt x="21" y="33"/>
                    <a:pt x="18" y="34"/>
                  </a:cubicBezTo>
                  <a:cubicBezTo>
                    <a:pt x="17" y="35"/>
                    <a:pt x="17" y="35"/>
                    <a:pt x="1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0" name="Freeform 88">
              <a:extLst>
                <a:ext uri="{FF2B5EF4-FFF2-40B4-BE49-F238E27FC236}">
                  <a16:creationId xmlns:a16="http://schemas.microsoft.com/office/drawing/2014/main" id="{12D6C954-2EF3-BD42-BFB7-359D0D4F6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869"/>
              <a:ext cx="45" cy="42"/>
            </a:xfrm>
            <a:custGeom>
              <a:avLst/>
              <a:gdLst>
                <a:gd name="T0" fmla="*/ 24 w 30"/>
                <a:gd name="T1" fmla="*/ 29 h 29"/>
                <a:gd name="T2" fmla="*/ 19 w 30"/>
                <a:gd name="T3" fmla="*/ 27 h 29"/>
                <a:gd name="T4" fmla="*/ 2 w 30"/>
                <a:gd name="T5" fmla="*/ 10 h 29"/>
                <a:gd name="T6" fmla="*/ 2 w 30"/>
                <a:gd name="T7" fmla="*/ 2 h 29"/>
                <a:gd name="T8" fmla="*/ 11 w 30"/>
                <a:gd name="T9" fmla="*/ 2 h 29"/>
                <a:gd name="T10" fmla="*/ 28 w 30"/>
                <a:gd name="T11" fmla="*/ 19 h 29"/>
                <a:gd name="T12" fmla="*/ 28 w 30"/>
                <a:gd name="T13" fmla="*/ 27 h 29"/>
                <a:gd name="T14" fmla="*/ 24 w 3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9">
                  <a:moveTo>
                    <a:pt x="24" y="29"/>
                  </a:moveTo>
                  <a:cubicBezTo>
                    <a:pt x="22" y="29"/>
                    <a:pt x="21" y="29"/>
                    <a:pt x="19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21"/>
                    <a:pt x="30" y="25"/>
                    <a:pt x="28" y="27"/>
                  </a:cubicBezTo>
                  <a:cubicBezTo>
                    <a:pt x="27" y="29"/>
                    <a:pt x="25" y="29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1" name="Freeform 89">
              <a:extLst>
                <a:ext uri="{FF2B5EF4-FFF2-40B4-BE49-F238E27FC236}">
                  <a16:creationId xmlns:a16="http://schemas.microsoft.com/office/drawing/2014/main" id="{A35B7786-D1F2-4549-A514-FD155D8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" y="1922"/>
              <a:ext cx="54" cy="32"/>
            </a:xfrm>
            <a:custGeom>
              <a:avLst/>
              <a:gdLst>
                <a:gd name="T0" fmla="*/ 29 w 36"/>
                <a:gd name="T1" fmla="*/ 22 h 22"/>
                <a:gd name="T2" fmla="*/ 27 w 36"/>
                <a:gd name="T3" fmla="*/ 22 h 22"/>
                <a:gd name="T4" fmla="*/ 5 w 36"/>
                <a:gd name="T5" fmla="*/ 13 h 22"/>
                <a:gd name="T6" fmla="*/ 1 w 36"/>
                <a:gd name="T7" fmla="*/ 5 h 22"/>
                <a:gd name="T8" fmla="*/ 9 w 36"/>
                <a:gd name="T9" fmla="*/ 2 h 22"/>
                <a:gd name="T10" fmla="*/ 31 w 36"/>
                <a:gd name="T11" fmla="*/ 11 h 22"/>
                <a:gd name="T12" fmla="*/ 35 w 36"/>
                <a:gd name="T13" fmla="*/ 19 h 22"/>
                <a:gd name="T14" fmla="*/ 29 w 36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2">
                  <a:moveTo>
                    <a:pt x="29" y="22"/>
                  </a:moveTo>
                  <a:cubicBezTo>
                    <a:pt x="28" y="22"/>
                    <a:pt x="28" y="22"/>
                    <a:pt x="27" y="2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3" y="2"/>
                    <a:pt x="6" y="0"/>
                    <a:pt x="9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4" y="12"/>
                    <a:pt x="36" y="16"/>
                    <a:pt x="35" y="19"/>
                  </a:cubicBezTo>
                  <a:cubicBezTo>
                    <a:pt x="34" y="21"/>
                    <a:pt x="31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2" name="Freeform 90">
              <a:extLst>
                <a:ext uri="{FF2B5EF4-FFF2-40B4-BE49-F238E27FC236}">
                  <a16:creationId xmlns:a16="http://schemas.microsoft.com/office/drawing/2014/main" id="{184AEB09-EB08-604B-AC9C-43039EE91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7" y="1784"/>
              <a:ext cx="426" cy="302"/>
            </a:xfrm>
            <a:custGeom>
              <a:avLst/>
              <a:gdLst>
                <a:gd name="T0" fmla="*/ 282 w 288"/>
                <a:gd name="T1" fmla="*/ 204 h 204"/>
                <a:gd name="T2" fmla="*/ 6 w 288"/>
                <a:gd name="T3" fmla="*/ 204 h 204"/>
                <a:gd name="T4" fmla="*/ 0 w 288"/>
                <a:gd name="T5" fmla="*/ 198 h 204"/>
                <a:gd name="T6" fmla="*/ 0 w 288"/>
                <a:gd name="T7" fmla="*/ 144 h 204"/>
                <a:gd name="T8" fmla="*/ 144 w 288"/>
                <a:gd name="T9" fmla="*/ 0 h 204"/>
                <a:gd name="T10" fmla="*/ 288 w 288"/>
                <a:gd name="T11" fmla="*/ 144 h 204"/>
                <a:gd name="T12" fmla="*/ 288 w 288"/>
                <a:gd name="T13" fmla="*/ 198 h 204"/>
                <a:gd name="T14" fmla="*/ 282 w 288"/>
                <a:gd name="T15" fmla="*/ 204 h 204"/>
                <a:gd name="T16" fmla="*/ 12 w 288"/>
                <a:gd name="T17" fmla="*/ 192 h 204"/>
                <a:gd name="T18" fmla="*/ 276 w 288"/>
                <a:gd name="T19" fmla="*/ 192 h 204"/>
                <a:gd name="T20" fmla="*/ 276 w 288"/>
                <a:gd name="T21" fmla="*/ 144 h 204"/>
                <a:gd name="T22" fmla="*/ 144 w 288"/>
                <a:gd name="T23" fmla="*/ 12 h 204"/>
                <a:gd name="T24" fmla="*/ 12 w 288"/>
                <a:gd name="T25" fmla="*/ 144 h 204"/>
                <a:gd name="T26" fmla="*/ 12 w 288"/>
                <a:gd name="T27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04">
                  <a:moveTo>
                    <a:pt x="282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64"/>
                    <a:pt x="65" y="0"/>
                    <a:pt x="144" y="0"/>
                  </a:cubicBezTo>
                  <a:cubicBezTo>
                    <a:pt x="224" y="0"/>
                    <a:pt x="288" y="64"/>
                    <a:pt x="288" y="144"/>
                  </a:cubicBezTo>
                  <a:cubicBezTo>
                    <a:pt x="288" y="198"/>
                    <a:pt x="288" y="198"/>
                    <a:pt x="288" y="198"/>
                  </a:cubicBezTo>
                  <a:cubicBezTo>
                    <a:pt x="288" y="201"/>
                    <a:pt x="286" y="204"/>
                    <a:pt x="282" y="204"/>
                  </a:cubicBezTo>
                  <a:close/>
                  <a:moveTo>
                    <a:pt x="12" y="192"/>
                  </a:moveTo>
                  <a:cubicBezTo>
                    <a:pt x="276" y="192"/>
                    <a:pt x="276" y="192"/>
                    <a:pt x="276" y="192"/>
                  </a:cubicBezTo>
                  <a:cubicBezTo>
                    <a:pt x="276" y="144"/>
                    <a:pt x="276" y="144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153" name="Group 59">
            <a:extLst>
              <a:ext uri="{FF2B5EF4-FFF2-40B4-BE49-F238E27FC236}">
                <a16:creationId xmlns:a16="http://schemas.microsoft.com/office/drawing/2014/main" id="{892D387B-5AA1-8044-8D45-614FDCB30B6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75617" y="3217044"/>
            <a:ext cx="466978" cy="281356"/>
            <a:chOff x="6554" y="532"/>
            <a:chExt cx="400" cy="241"/>
          </a:xfrm>
          <a:solidFill>
            <a:schemeClr val="accent1"/>
          </a:solidFill>
        </p:grpSpPr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CA82DAE1-B4D6-1142-8988-789C66AB5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" y="532"/>
              <a:ext cx="400" cy="241"/>
            </a:xfrm>
            <a:custGeom>
              <a:avLst/>
              <a:gdLst>
                <a:gd name="T0" fmla="*/ 6 w 271"/>
                <a:gd name="T1" fmla="*/ 163 h 163"/>
                <a:gd name="T2" fmla="*/ 2 w 271"/>
                <a:gd name="T3" fmla="*/ 161 h 163"/>
                <a:gd name="T4" fmla="*/ 2 w 271"/>
                <a:gd name="T5" fmla="*/ 153 h 163"/>
                <a:gd name="T6" fmla="*/ 98 w 271"/>
                <a:gd name="T7" fmla="*/ 45 h 163"/>
                <a:gd name="T8" fmla="*/ 106 w 271"/>
                <a:gd name="T9" fmla="*/ 44 h 163"/>
                <a:gd name="T10" fmla="*/ 174 w 271"/>
                <a:gd name="T11" fmla="*/ 100 h 163"/>
                <a:gd name="T12" fmla="*/ 260 w 271"/>
                <a:gd name="T13" fmla="*/ 3 h 163"/>
                <a:gd name="T14" fmla="*/ 268 w 271"/>
                <a:gd name="T15" fmla="*/ 2 h 163"/>
                <a:gd name="T16" fmla="*/ 269 w 271"/>
                <a:gd name="T17" fmla="*/ 11 h 163"/>
                <a:gd name="T18" fmla="*/ 179 w 271"/>
                <a:gd name="T19" fmla="*/ 113 h 163"/>
                <a:gd name="T20" fmla="*/ 171 w 271"/>
                <a:gd name="T21" fmla="*/ 113 h 163"/>
                <a:gd name="T22" fmla="*/ 103 w 271"/>
                <a:gd name="T23" fmla="*/ 57 h 163"/>
                <a:gd name="T24" fmla="*/ 11 w 271"/>
                <a:gd name="T25" fmla="*/ 161 h 163"/>
                <a:gd name="T26" fmla="*/ 6 w 271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63">
                  <a:moveTo>
                    <a:pt x="6" y="163"/>
                  </a:moveTo>
                  <a:cubicBezTo>
                    <a:pt x="5" y="163"/>
                    <a:pt x="4" y="162"/>
                    <a:pt x="2" y="161"/>
                  </a:cubicBezTo>
                  <a:cubicBezTo>
                    <a:pt x="0" y="159"/>
                    <a:pt x="0" y="155"/>
                    <a:pt x="2" y="153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0" y="42"/>
                    <a:pt x="104" y="42"/>
                    <a:pt x="106" y="44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260" y="3"/>
                    <a:pt x="260" y="3"/>
                    <a:pt x="260" y="3"/>
                  </a:cubicBezTo>
                  <a:cubicBezTo>
                    <a:pt x="262" y="0"/>
                    <a:pt x="266" y="0"/>
                    <a:pt x="268" y="2"/>
                  </a:cubicBezTo>
                  <a:cubicBezTo>
                    <a:pt x="271" y="5"/>
                    <a:pt x="271" y="8"/>
                    <a:pt x="269" y="11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77" y="115"/>
                    <a:pt x="173" y="116"/>
                    <a:pt x="171" y="113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2"/>
                    <a:pt x="8" y="163"/>
                    <a:pt x="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F6DD371E-5D02-AF4E-8FE8-2BC519C31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2" y="534"/>
              <a:ext cx="141" cy="124"/>
            </a:xfrm>
            <a:custGeom>
              <a:avLst/>
              <a:gdLst>
                <a:gd name="T0" fmla="*/ 89 w 95"/>
                <a:gd name="T1" fmla="*/ 84 h 84"/>
                <a:gd name="T2" fmla="*/ 83 w 95"/>
                <a:gd name="T3" fmla="*/ 78 h 84"/>
                <a:gd name="T4" fmla="*/ 83 w 95"/>
                <a:gd name="T5" fmla="*/ 12 h 84"/>
                <a:gd name="T6" fmla="*/ 6 w 95"/>
                <a:gd name="T7" fmla="*/ 12 h 84"/>
                <a:gd name="T8" fmla="*/ 0 w 95"/>
                <a:gd name="T9" fmla="*/ 6 h 84"/>
                <a:gd name="T10" fmla="*/ 6 w 95"/>
                <a:gd name="T11" fmla="*/ 0 h 84"/>
                <a:gd name="T12" fmla="*/ 89 w 95"/>
                <a:gd name="T13" fmla="*/ 0 h 84"/>
                <a:gd name="T14" fmla="*/ 95 w 95"/>
                <a:gd name="T15" fmla="*/ 6 h 84"/>
                <a:gd name="T16" fmla="*/ 95 w 95"/>
                <a:gd name="T17" fmla="*/ 78 h 84"/>
                <a:gd name="T18" fmla="*/ 89 w 95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84">
                  <a:moveTo>
                    <a:pt x="89" y="84"/>
                  </a:moveTo>
                  <a:cubicBezTo>
                    <a:pt x="86" y="84"/>
                    <a:pt x="83" y="81"/>
                    <a:pt x="83" y="78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3" y="0"/>
                    <a:pt x="95" y="3"/>
                    <a:pt x="95" y="6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5" y="81"/>
                    <a:pt x="93" y="84"/>
                    <a:pt x="8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56" name="Group 60">
            <a:extLst>
              <a:ext uri="{FF2B5EF4-FFF2-40B4-BE49-F238E27FC236}">
                <a16:creationId xmlns:a16="http://schemas.microsoft.com/office/drawing/2014/main" id="{909B4C50-0B6B-F940-B96B-0F025E2574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9567" y="3117577"/>
            <a:ext cx="491836" cy="480291"/>
            <a:chOff x="6726" y="600"/>
            <a:chExt cx="426" cy="416"/>
          </a:xfrm>
          <a:solidFill>
            <a:schemeClr val="accent1"/>
          </a:solidFill>
        </p:grpSpPr>
        <p:sp>
          <p:nvSpPr>
            <p:cNvPr id="157" name="Freeform 61">
              <a:extLst>
                <a:ext uri="{FF2B5EF4-FFF2-40B4-BE49-F238E27FC236}">
                  <a16:creationId xmlns:a16="http://schemas.microsoft.com/office/drawing/2014/main" id="{9C3A8E24-140A-A045-9B50-E9B468100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62">
              <a:extLst>
                <a:ext uri="{FF2B5EF4-FFF2-40B4-BE49-F238E27FC236}">
                  <a16:creationId xmlns:a16="http://schemas.microsoft.com/office/drawing/2014/main" id="{7B95F1FD-5650-BC4B-808D-C3715C5F4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63">
              <a:extLst>
                <a:ext uri="{FF2B5EF4-FFF2-40B4-BE49-F238E27FC236}">
                  <a16:creationId xmlns:a16="http://schemas.microsoft.com/office/drawing/2014/main" id="{0ACA05DC-D168-ED4A-8F9D-48683873D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64">
              <a:extLst>
                <a:ext uri="{FF2B5EF4-FFF2-40B4-BE49-F238E27FC236}">
                  <a16:creationId xmlns:a16="http://schemas.microsoft.com/office/drawing/2014/main" id="{DEACE061-660B-B846-81F5-5CAC95D88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65">
              <a:extLst>
                <a:ext uri="{FF2B5EF4-FFF2-40B4-BE49-F238E27FC236}">
                  <a16:creationId xmlns:a16="http://schemas.microsoft.com/office/drawing/2014/main" id="{6C1EFCFD-1918-4C4B-9CE7-E8EFB1D43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66">
              <a:extLst>
                <a:ext uri="{FF2B5EF4-FFF2-40B4-BE49-F238E27FC236}">
                  <a16:creationId xmlns:a16="http://schemas.microsoft.com/office/drawing/2014/main" id="{E3276A80-6E12-C248-A63A-BDDBCB6DC2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67">
              <a:extLst>
                <a:ext uri="{FF2B5EF4-FFF2-40B4-BE49-F238E27FC236}">
                  <a16:creationId xmlns:a16="http://schemas.microsoft.com/office/drawing/2014/main" id="{FA66DBB2-838B-4C4A-BA40-168FEF070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68">
              <a:extLst>
                <a:ext uri="{FF2B5EF4-FFF2-40B4-BE49-F238E27FC236}">
                  <a16:creationId xmlns:a16="http://schemas.microsoft.com/office/drawing/2014/main" id="{93019F76-8284-AF42-815A-EE8C56616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69">
              <a:extLst>
                <a:ext uri="{FF2B5EF4-FFF2-40B4-BE49-F238E27FC236}">
                  <a16:creationId xmlns:a16="http://schemas.microsoft.com/office/drawing/2014/main" id="{994737E9-AB00-4844-A2D9-029280879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70">
              <a:extLst>
                <a:ext uri="{FF2B5EF4-FFF2-40B4-BE49-F238E27FC236}">
                  <a16:creationId xmlns:a16="http://schemas.microsoft.com/office/drawing/2014/main" id="{31011639-86D2-1945-816C-18904942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71">
              <a:extLst>
                <a:ext uri="{FF2B5EF4-FFF2-40B4-BE49-F238E27FC236}">
                  <a16:creationId xmlns:a16="http://schemas.microsoft.com/office/drawing/2014/main" id="{351419A5-CCB8-0F4A-A9D8-85EBBC43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72">
              <a:extLst>
                <a:ext uri="{FF2B5EF4-FFF2-40B4-BE49-F238E27FC236}">
                  <a16:creationId xmlns:a16="http://schemas.microsoft.com/office/drawing/2014/main" id="{E9D27936-5D5D-614F-8C1C-7B1D6C8F5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9" name="Group 147">
            <a:extLst>
              <a:ext uri="{FF2B5EF4-FFF2-40B4-BE49-F238E27FC236}">
                <a16:creationId xmlns:a16="http://schemas.microsoft.com/office/drawing/2014/main" id="{1A45C7C7-247A-8046-A96E-AD1F982C8E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2982" y="4317934"/>
            <a:ext cx="492991" cy="480291"/>
            <a:chOff x="4660" y="3155"/>
            <a:chExt cx="427" cy="416"/>
          </a:xfrm>
          <a:solidFill>
            <a:schemeClr val="accent1"/>
          </a:solidFill>
        </p:grpSpPr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8E8C409B-9E97-C84A-B9D3-A35AAE50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2" y="3213"/>
              <a:ext cx="75" cy="72"/>
            </a:xfrm>
            <a:custGeom>
              <a:avLst/>
              <a:gdLst>
                <a:gd name="T0" fmla="*/ 7 w 51"/>
                <a:gd name="T1" fmla="*/ 50 h 50"/>
                <a:gd name="T2" fmla="*/ 3 w 51"/>
                <a:gd name="T3" fmla="*/ 48 h 50"/>
                <a:gd name="T4" fmla="*/ 3 w 51"/>
                <a:gd name="T5" fmla="*/ 40 h 50"/>
                <a:gd name="T6" fmla="*/ 40 w 51"/>
                <a:gd name="T7" fmla="*/ 3 h 50"/>
                <a:gd name="T8" fmla="*/ 49 w 51"/>
                <a:gd name="T9" fmla="*/ 3 h 50"/>
                <a:gd name="T10" fmla="*/ 49 w 51"/>
                <a:gd name="T11" fmla="*/ 11 h 50"/>
                <a:gd name="T12" fmla="*/ 11 w 51"/>
                <a:gd name="T13" fmla="*/ 48 h 50"/>
                <a:gd name="T14" fmla="*/ 7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7" y="50"/>
                  </a:moveTo>
                  <a:cubicBezTo>
                    <a:pt x="6" y="50"/>
                    <a:pt x="4" y="49"/>
                    <a:pt x="3" y="48"/>
                  </a:cubicBezTo>
                  <a:cubicBezTo>
                    <a:pt x="0" y="46"/>
                    <a:pt x="0" y="42"/>
                    <a:pt x="3" y="4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0"/>
                    <a:pt x="46" y="0"/>
                    <a:pt x="49" y="3"/>
                  </a:cubicBezTo>
                  <a:cubicBezTo>
                    <a:pt x="51" y="5"/>
                    <a:pt x="51" y="9"/>
                    <a:pt x="49" y="1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9"/>
                    <a:pt x="9" y="50"/>
                    <a:pt x="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DA0B5ECD-870E-4848-9CD3-F2A48AAED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F35591AC-ECAA-6A44-8F99-819ED52E6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457"/>
              <a:ext cx="57" cy="55"/>
            </a:xfrm>
            <a:custGeom>
              <a:avLst/>
              <a:gdLst>
                <a:gd name="T0" fmla="*/ 32 w 39"/>
                <a:gd name="T1" fmla="*/ 38 h 38"/>
                <a:gd name="T2" fmla="*/ 28 w 39"/>
                <a:gd name="T3" fmla="*/ 36 h 38"/>
                <a:gd name="T4" fmla="*/ 2 w 39"/>
                <a:gd name="T5" fmla="*/ 11 h 38"/>
                <a:gd name="T6" fmla="*/ 2 w 39"/>
                <a:gd name="T7" fmla="*/ 2 h 38"/>
                <a:gd name="T8" fmla="*/ 11 w 39"/>
                <a:gd name="T9" fmla="*/ 2 h 38"/>
                <a:gd name="T10" fmla="*/ 36 w 39"/>
                <a:gd name="T11" fmla="*/ 28 h 38"/>
                <a:gd name="T12" fmla="*/ 36 w 39"/>
                <a:gd name="T13" fmla="*/ 36 h 38"/>
                <a:gd name="T14" fmla="*/ 32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3" y="38"/>
                    <a:pt x="3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7C40EEF9-FCC2-A541-B120-A45140879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A9892F93-4546-3D4E-B74D-759D573B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" y="3213"/>
              <a:ext cx="75" cy="72"/>
            </a:xfrm>
            <a:custGeom>
              <a:avLst/>
              <a:gdLst>
                <a:gd name="T0" fmla="*/ 44 w 51"/>
                <a:gd name="T1" fmla="*/ 50 h 50"/>
                <a:gd name="T2" fmla="*/ 40 w 51"/>
                <a:gd name="T3" fmla="*/ 48 h 50"/>
                <a:gd name="T4" fmla="*/ 3 w 51"/>
                <a:gd name="T5" fmla="*/ 11 h 50"/>
                <a:gd name="T6" fmla="*/ 2 w 51"/>
                <a:gd name="T7" fmla="*/ 3 h 50"/>
                <a:gd name="T8" fmla="*/ 11 w 51"/>
                <a:gd name="T9" fmla="*/ 3 h 50"/>
                <a:gd name="T10" fmla="*/ 48 w 51"/>
                <a:gd name="T11" fmla="*/ 40 h 50"/>
                <a:gd name="T12" fmla="*/ 48 w 51"/>
                <a:gd name="T13" fmla="*/ 48 h 50"/>
                <a:gd name="T14" fmla="*/ 44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44" y="50"/>
                  </a:moveTo>
                  <a:cubicBezTo>
                    <a:pt x="43" y="50"/>
                    <a:pt x="41" y="49"/>
                    <a:pt x="40" y="4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2"/>
                    <a:pt x="51" y="46"/>
                    <a:pt x="48" y="48"/>
                  </a:cubicBezTo>
                  <a:cubicBezTo>
                    <a:pt x="47" y="49"/>
                    <a:pt x="46" y="50"/>
                    <a:pt x="4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FC0B3E8E-2558-BE41-ADEB-7D5023F6B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AF5CD9F4-8D4C-B94E-A070-7BA0E249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3457"/>
              <a:ext cx="56" cy="55"/>
            </a:xfrm>
            <a:custGeom>
              <a:avLst/>
              <a:gdLst>
                <a:gd name="T0" fmla="*/ 6 w 38"/>
                <a:gd name="T1" fmla="*/ 38 h 38"/>
                <a:gd name="T2" fmla="*/ 2 w 38"/>
                <a:gd name="T3" fmla="*/ 36 h 38"/>
                <a:gd name="T4" fmla="*/ 2 w 38"/>
                <a:gd name="T5" fmla="*/ 28 h 38"/>
                <a:gd name="T6" fmla="*/ 27 w 38"/>
                <a:gd name="T7" fmla="*/ 2 h 38"/>
                <a:gd name="T8" fmla="*/ 36 w 38"/>
                <a:gd name="T9" fmla="*/ 2 h 38"/>
                <a:gd name="T10" fmla="*/ 36 w 38"/>
                <a:gd name="T11" fmla="*/ 11 h 38"/>
                <a:gd name="T12" fmla="*/ 10 w 38"/>
                <a:gd name="T13" fmla="*/ 36 h 38"/>
                <a:gd name="T14" fmla="*/ 6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6" y="38"/>
                  </a:moveTo>
                  <a:cubicBezTo>
                    <a:pt x="5" y="38"/>
                    <a:pt x="3" y="37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3" y="0"/>
                    <a:pt x="36" y="2"/>
                  </a:cubicBezTo>
                  <a:cubicBezTo>
                    <a:pt x="38" y="4"/>
                    <a:pt x="38" y="8"/>
                    <a:pt x="36" y="11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7"/>
                    <a:pt x="8" y="38"/>
                    <a:pt x="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B1B15CB0-A7E5-BC4F-A0BC-F0DE234CC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67AB54EA-1D00-BA41-A554-14265C9BA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346"/>
              <a:ext cx="72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7CFDB85D-494A-024F-86F2-B6983F221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29B1044C-E2D2-6641-83C4-F6039E8C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3346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D04495BF-6265-7A4F-9624-AF37EE9A7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82" name="Oval 160">
              <a:extLst>
                <a:ext uri="{FF2B5EF4-FFF2-40B4-BE49-F238E27FC236}">
                  <a16:creationId xmlns:a16="http://schemas.microsoft.com/office/drawing/2014/main" id="{0DCD1D92-34C0-2940-9188-97E05488F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0" y="343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7619177A-DB0B-F247-9FF6-F0476A03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3275"/>
              <a:ext cx="107" cy="146"/>
            </a:xfrm>
            <a:custGeom>
              <a:avLst/>
              <a:gdLst>
                <a:gd name="T0" fmla="*/ 36 w 72"/>
                <a:gd name="T1" fmla="*/ 101 h 101"/>
                <a:gd name="T2" fmla="*/ 30 w 72"/>
                <a:gd name="T3" fmla="*/ 95 h 101"/>
                <a:gd name="T4" fmla="*/ 30 w 72"/>
                <a:gd name="T5" fmla="*/ 65 h 101"/>
                <a:gd name="T6" fmla="*/ 36 w 72"/>
                <a:gd name="T7" fmla="*/ 59 h 101"/>
                <a:gd name="T8" fmla="*/ 60 w 72"/>
                <a:gd name="T9" fmla="*/ 36 h 101"/>
                <a:gd name="T10" fmla="*/ 36 w 72"/>
                <a:gd name="T11" fmla="*/ 12 h 101"/>
                <a:gd name="T12" fmla="*/ 12 w 72"/>
                <a:gd name="T13" fmla="*/ 36 h 101"/>
                <a:gd name="T14" fmla="*/ 6 w 72"/>
                <a:gd name="T15" fmla="*/ 42 h 101"/>
                <a:gd name="T16" fmla="*/ 0 w 72"/>
                <a:gd name="T17" fmla="*/ 36 h 101"/>
                <a:gd name="T18" fmla="*/ 36 w 72"/>
                <a:gd name="T19" fmla="*/ 0 h 101"/>
                <a:gd name="T20" fmla="*/ 72 w 72"/>
                <a:gd name="T21" fmla="*/ 36 h 101"/>
                <a:gd name="T22" fmla="*/ 42 w 72"/>
                <a:gd name="T23" fmla="*/ 71 h 101"/>
                <a:gd name="T24" fmla="*/ 42 w 72"/>
                <a:gd name="T25" fmla="*/ 95 h 101"/>
                <a:gd name="T26" fmla="*/ 36 w 72"/>
                <a:gd name="T2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36" y="101"/>
                  </a:moveTo>
                  <a:cubicBezTo>
                    <a:pt x="33" y="101"/>
                    <a:pt x="30" y="99"/>
                    <a:pt x="30" y="9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2"/>
                    <a:pt x="33" y="59"/>
                    <a:pt x="36" y="59"/>
                  </a:cubicBezTo>
                  <a:cubicBezTo>
                    <a:pt x="49" y="59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3" y="12"/>
                    <a:pt x="12" y="23"/>
                    <a:pt x="12" y="36"/>
                  </a:cubicBezTo>
                  <a:cubicBezTo>
                    <a:pt x="12" y="39"/>
                    <a:pt x="10" y="42"/>
                    <a:pt x="6" y="42"/>
                  </a:cubicBezTo>
                  <a:cubicBezTo>
                    <a:pt x="3" y="42"/>
                    <a:pt x="0" y="3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3"/>
                    <a:pt x="59" y="68"/>
                    <a:pt x="42" y="7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9"/>
                    <a:pt x="39" y="101"/>
                    <a:pt x="3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</p:grpSp>
      <p:grpSp>
        <p:nvGrpSpPr>
          <p:cNvPr id="185" name="Group 98">
            <a:extLst>
              <a:ext uri="{FF2B5EF4-FFF2-40B4-BE49-F238E27FC236}">
                <a16:creationId xmlns:a16="http://schemas.microsoft.com/office/drawing/2014/main" id="{7C33E39D-1B8D-8E4E-9D4F-DA8DD65CA1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3794" y="4324704"/>
            <a:ext cx="503382" cy="466750"/>
            <a:chOff x="348" y="3011"/>
            <a:chExt cx="426" cy="395"/>
          </a:xfrm>
          <a:solidFill>
            <a:schemeClr val="accent1"/>
          </a:solidFill>
        </p:grpSpPr>
        <p:sp>
          <p:nvSpPr>
            <p:cNvPr id="186" name="Freeform 99">
              <a:extLst>
                <a:ext uri="{FF2B5EF4-FFF2-40B4-BE49-F238E27FC236}">
                  <a16:creationId xmlns:a16="http://schemas.microsoft.com/office/drawing/2014/main" id="{AD8832E6-74B8-124A-AD34-263F9478B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3011"/>
              <a:ext cx="426" cy="395"/>
            </a:xfrm>
            <a:custGeom>
              <a:avLst/>
              <a:gdLst>
                <a:gd name="T0" fmla="*/ 16 w 288"/>
                <a:gd name="T1" fmla="*/ 267 h 267"/>
                <a:gd name="T2" fmla="*/ 12 w 288"/>
                <a:gd name="T3" fmla="*/ 265 h 267"/>
                <a:gd name="T4" fmla="*/ 11 w 288"/>
                <a:gd name="T5" fmla="*/ 258 h 267"/>
                <a:gd name="T6" fmla="*/ 40 w 288"/>
                <a:gd name="T7" fmla="*/ 201 h 267"/>
                <a:gd name="T8" fmla="*/ 0 w 288"/>
                <a:gd name="T9" fmla="*/ 119 h 267"/>
                <a:gd name="T10" fmla="*/ 144 w 288"/>
                <a:gd name="T11" fmla="*/ 0 h 267"/>
                <a:gd name="T12" fmla="*/ 288 w 288"/>
                <a:gd name="T13" fmla="*/ 119 h 267"/>
                <a:gd name="T14" fmla="*/ 144 w 288"/>
                <a:gd name="T15" fmla="*/ 237 h 267"/>
                <a:gd name="T16" fmla="*/ 96 w 288"/>
                <a:gd name="T17" fmla="*/ 231 h 267"/>
                <a:gd name="T18" fmla="*/ 19 w 288"/>
                <a:gd name="T19" fmla="*/ 267 h 267"/>
                <a:gd name="T20" fmla="*/ 16 w 288"/>
                <a:gd name="T21" fmla="*/ 267 h 267"/>
                <a:gd name="T22" fmla="*/ 144 w 288"/>
                <a:gd name="T23" fmla="*/ 12 h 267"/>
                <a:gd name="T24" fmla="*/ 12 w 288"/>
                <a:gd name="T25" fmla="*/ 119 h 267"/>
                <a:gd name="T26" fmla="*/ 51 w 288"/>
                <a:gd name="T27" fmla="*/ 194 h 267"/>
                <a:gd name="T28" fmla="*/ 52 w 288"/>
                <a:gd name="T29" fmla="*/ 202 h 267"/>
                <a:gd name="T30" fmla="*/ 29 w 288"/>
                <a:gd name="T31" fmla="*/ 248 h 267"/>
                <a:gd name="T32" fmla="*/ 93 w 288"/>
                <a:gd name="T33" fmla="*/ 219 h 267"/>
                <a:gd name="T34" fmla="*/ 97 w 288"/>
                <a:gd name="T35" fmla="*/ 218 h 267"/>
                <a:gd name="T36" fmla="*/ 144 w 288"/>
                <a:gd name="T37" fmla="*/ 225 h 267"/>
                <a:gd name="T38" fmla="*/ 276 w 288"/>
                <a:gd name="T39" fmla="*/ 119 h 267"/>
                <a:gd name="T40" fmla="*/ 144 w 288"/>
                <a:gd name="T41" fmla="*/ 1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267">
                  <a:moveTo>
                    <a:pt x="16" y="267"/>
                  </a:moveTo>
                  <a:cubicBezTo>
                    <a:pt x="14" y="267"/>
                    <a:pt x="13" y="267"/>
                    <a:pt x="12" y="265"/>
                  </a:cubicBezTo>
                  <a:cubicBezTo>
                    <a:pt x="10" y="263"/>
                    <a:pt x="9" y="261"/>
                    <a:pt x="11" y="258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3"/>
                    <a:pt x="64" y="0"/>
                    <a:pt x="144" y="0"/>
                  </a:cubicBezTo>
                  <a:cubicBezTo>
                    <a:pt x="223" y="0"/>
                    <a:pt x="288" y="53"/>
                    <a:pt x="288" y="119"/>
                  </a:cubicBezTo>
                  <a:cubicBezTo>
                    <a:pt x="288" y="184"/>
                    <a:pt x="223" y="237"/>
                    <a:pt x="144" y="237"/>
                  </a:cubicBezTo>
                  <a:cubicBezTo>
                    <a:pt x="127" y="237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7"/>
                    <a:pt x="26" y="174"/>
                    <a:pt x="51" y="194"/>
                  </a:cubicBezTo>
                  <a:cubicBezTo>
                    <a:pt x="53" y="196"/>
                    <a:pt x="54" y="199"/>
                    <a:pt x="52" y="202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8"/>
                  </a:cubicBezTo>
                  <a:cubicBezTo>
                    <a:pt x="112" y="223"/>
                    <a:pt x="128" y="225"/>
                    <a:pt x="144" y="225"/>
                  </a:cubicBezTo>
                  <a:cubicBezTo>
                    <a:pt x="216" y="225"/>
                    <a:pt x="276" y="178"/>
                    <a:pt x="276" y="119"/>
                  </a:cubicBezTo>
                  <a:cubicBezTo>
                    <a:pt x="276" y="60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7" name="Freeform 100">
              <a:extLst>
                <a:ext uri="{FF2B5EF4-FFF2-40B4-BE49-F238E27FC236}">
                  <a16:creationId xmlns:a16="http://schemas.microsoft.com/office/drawing/2014/main" id="{8A44DBE0-E9B2-D848-B6E3-CCE472D4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92"/>
              <a:ext cx="124" cy="145"/>
            </a:xfrm>
            <a:custGeom>
              <a:avLst/>
              <a:gdLst>
                <a:gd name="T0" fmla="*/ 42 w 84"/>
                <a:gd name="T1" fmla="*/ 98 h 98"/>
                <a:gd name="T2" fmla="*/ 36 w 84"/>
                <a:gd name="T3" fmla="*/ 92 h 98"/>
                <a:gd name="T4" fmla="*/ 36 w 84"/>
                <a:gd name="T5" fmla="*/ 77 h 98"/>
                <a:gd name="T6" fmla="*/ 42 w 84"/>
                <a:gd name="T7" fmla="*/ 71 h 98"/>
                <a:gd name="T8" fmla="*/ 72 w 84"/>
                <a:gd name="T9" fmla="*/ 42 h 98"/>
                <a:gd name="T10" fmla="*/ 42 w 84"/>
                <a:gd name="T11" fmla="*/ 12 h 98"/>
                <a:gd name="T12" fmla="*/ 12 w 84"/>
                <a:gd name="T13" fmla="*/ 43 h 98"/>
                <a:gd name="T14" fmla="*/ 6 w 84"/>
                <a:gd name="T15" fmla="*/ 49 h 98"/>
                <a:gd name="T16" fmla="*/ 0 w 84"/>
                <a:gd name="T17" fmla="*/ 43 h 98"/>
                <a:gd name="T18" fmla="*/ 42 w 84"/>
                <a:gd name="T19" fmla="*/ 0 h 98"/>
                <a:gd name="T20" fmla="*/ 84 w 84"/>
                <a:gd name="T21" fmla="*/ 42 h 98"/>
                <a:gd name="T22" fmla="*/ 48 w 84"/>
                <a:gd name="T23" fmla="*/ 83 h 98"/>
                <a:gd name="T24" fmla="*/ 48 w 84"/>
                <a:gd name="T25" fmla="*/ 92 h 98"/>
                <a:gd name="T26" fmla="*/ 42 w 84"/>
                <a:gd name="T2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8">
                  <a:moveTo>
                    <a:pt x="42" y="98"/>
                  </a:moveTo>
                  <a:cubicBezTo>
                    <a:pt x="38" y="98"/>
                    <a:pt x="36" y="95"/>
                    <a:pt x="36" y="92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4"/>
                    <a:pt x="38" y="71"/>
                    <a:pt x="42" y="71"/>
                  </a:cubicBezTo>
                  <a:cubicBezTo>
                    <a:pt x="58" y="71"/>
                    <a:pt x="72" y="58"/>
                    <a:pt x="72" y="42"/>
                  </a:cubicBezTo>
                  <a:cubicBezTo>
                    <a:pt x="72" y="25"/>
                    <a:pt x="58" y="12"/>
                    <a:pt x="42" y="12"/>
                  </a:cubicBezTo>
                  <a:cubicBezTo>
                    <a:pt x="25" y="12"/>
                    <a:pt x="12" y="26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ubicBezTo>
                    <a:pt x="2" y="49"/>
                    <a:pt x="0" y="46"/>
                    <a:pt x="0" y="43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2"/>
                    <a:pt x="68" y="80"/>
                    <a:pt x="48" y="8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5"/>
                    <a:pt x="45" y="98"/>
                    <a:pt x="4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8" name="Oval 101">
              <a:extLst>
                <a:ext uri="{FF2B5EF4-FFF2-40B4-BE49-F238E27FC236}">
                  <a16:creationId xmlns:a16="http://schemas.microsoft.com/office/drawing/2014/main" id="{AC4C9687-F04A-6D47-9FC0-46BA1393F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250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89" name="Group 133">
            <a:extLst>
              <a:ext uri="{FF2B5EF4-FFF2-40B4-BE49-F238E27FC236}">
                <a16:creationId xmlns:a16="http://schemas.microsoft.com/office/drawing/2014/main" id="{E59F227F-CDAA-2645-BBA5-7162A1A03A9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69996" y="4304038"/>
            <a:ext cx="508082" cy="508082"/>
            <a:chOff x="5508" y="2995"/>
            <a:chExt cx="427" cy="427"/>
          </a:xfrm>
          <a:solidFill>
            <a:schemeClr val="accent1"/>
          </a:solidFill>
        </p:grpSpPr>
        <p:sp>
          <p:nvSpPr>
            <p:cNvPr id="190" name="Freeform 134">
              <a:extLst>
                <a:ext uri="{FF2B5EF4-FFF2-40B4-BE49-F238E27FC236}">
                  <a16:creationId xmlns:a16="http://schemas.microsoft.com/office/drawing/2014/main" id="{B7172BEF-887A-9048-B469-007E20F8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" y="2995"/>
              <a:ext cx="285" cy="249"/>
            </a:xfrm>
            <a:custGeom>
              <a:avLst/>
              <a:gdLst>
                <a:gd name="T0" fmla="*/ 90 w 192"/>
                <a:gd name="T1" fmla="*/ 168 h 168"/>
                <a:gd name="T2" fmla="*/ 87 w 192"/>
                <a:gd name="T3" fmla="*/ 168 h 168"/>
                <a:gd name="T4" fmla="*/ 84 w 192"/>
                <a:gd name="T5" fmla="*/ 162 h 168"/>
                <a:gd name="T6" fmla="*/ 84 w 192"/>
                <a:gd name="T7" fmla="*/ 120 h 168"/>
                <a:gd name="T8" fmla="*/ 72 w 192"/>
                <a:gd name="T9" fmla="*/ 120 h 168"/>
                <a:gd name="T10" fmla="*/ 72 w 192"/>
                <a:gd name="T11" fmla="*/ 108 h 168"/>
                <a:gd name="T12" fmla="*/ 90 w 192"/>
                <a:gd name="T13" fmla="*/ 108 h 168"/>
                <a:gd name="T14" fmla="*/ 96 w 192"/>
                <a:gd name="T15" fmla="*/ 114 h 168"/>
                <a:gd name="T16" fmla="*/ 96 w 192"/>
                <a:gd name="T17" fmla="*/ 148 h 168"/>
                <a:gd name="T18" fmla="*/ 138 w 192"/>
                <a:gd name="T19" fmla="*/ 110 h 168"/>
                <a:gd name="T20" fmla="*/ 142 w 192"/>
                <a:gd name="T21" fmla="*/ 108 h 168"/>
                <a:gd name="T22" fmla="*/ 180 w 192"/>
                <a:gd name="T23" fmla="*/ 108 h 168"/>
                <a:gd name="T24" fmla="*/ 180 w 192"/>
                <a:gd name="T25" fmla="*/ 12 h 168"/>
                <a:gd name="T26" fmla="*/ 12 w 192"/>
                <a:gd name="T27" fmla="*/ 12 h 168"/>
                <a:gd name="T28" fmla="*/ 12 w 192"/>
                <a:gd name="T29" fmla="*/ 54 h 168"/>
                <a:gd name="T30" fmla="*/ 0 w 192"/>
                <a:gd name="T31" fmla="*/ 54 h 168"/>
                <a:gd name="T32" fmla="*/ 0 w 192"/>
                <a:gd name="T33" fmla="*/ 6 h 168"/>
                <a:gd name="T34" fmla="*/ 6 w 192"/>
                <a:gd name="T35" fmla="*/ 0 h 168"/>
                <a:gd name="T36" fmla="*/ 186 w 192"/>
                <a:gd name="T37" fmla="*/ 0 h 168"/>
                <a:gd name="T38" fmla="*/ 192 w 192"/>
                <a:gd name="T39" fmla="*/ 6 h 168"/>
                <a:gd name="T40" fmla="*/ 192 w 192"/>
                <a:gd name="T41" fmla="*/ 114 h 168"/>
                <a:gd name="T42" fmla="*/ 186 w 192"/>
                <a:gd name="T43" fmla="*/ 120 h 168"/>
                <a:gd name="T44" fmla="*/ 144 w 192"/>
                <a:gd name="T45" fmla="*/ 120 h 168"/>
                <a:gd name="T46" fmla="*/ 94 w 192"/>
                <a:gd name="T47" fmla="*/ 166 h 168"/>
                <a:gd name="T48" fmla="*/ 90 w 192"/>
                <a:gd name="T4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68">
                  <a:moveTo>
                    <a:pt x="90" y="168"/>
                  </a:moveTo>
                  <a:cubicBezTo>
                    <a:pt x="89" y="168"/>
                    <a:pt x="88" y="168"/>
                    <a:pt x="87" y="168"/>
                  </a:cubicBezTo>
                  <a:cubicBezTo>
                    <a:pt x="85" y="167"/>
                    <a:pt x="84" y="164"/>
                    <a:pt x="84" y="162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3" y="108"/>
                    <a:pt x="96" y="111"/>
                    <a:pt x="96" y="114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9" y="109"/>
                    <a:pt x="140" y="108"/>
                    <a:pt x="142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9" y="0"/>
                    <a:pt x="192" y="3"/>
                    <a:pt x="192" y="6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7"/>
                    <a:pt x="189" y="120"/>
                    <a:pt x="186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3" y="167"/>
                    <a:pt x="91" y="168"/>
                    <a:pt x="90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1" name="Rectangle 135">
              <a:extLst>
                <a:ext uri="{FF2B5EF4-FFF2-40B4-BE49-F238E27FC236}">
                  <a16:creationId xmlns:a16="http://schemas.microsoft.com/office/drawing/2014/main" id="{1FB3B654-0FC6-174C-A116-B31706E9D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2" name="Rectangle 136">
              <a:extLst>
                <a:ext uri="{FF2B5EF4-FFF2-40B4-BE49-F238E27FC236}">
                  <a16:creationId xmlns:a16="http://schemas.microsoft.com/office/drawing/2014/main" id="{9946ABE7-23E6-9B4E-B0D7-4ECCCED32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" y="3084"/>
              <a:ext cx="17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3" name="Rectangle 137">
              <a:extLst>
                <a:ext uri="{FF2B5EF4-FFF2-40B4-BE49-F238E27FC236}">
                  <a16:creationId xmlns:a16="http://schemas.microsoft.com/office/drawing/2014/main" id="{39F0F16D-8FEF-344E-AADA-A92E5B93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9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4" name="Freeform 138">
              <a:extLst>
                <a:ext uri="{FF2B5EF4-FFF2-40B4-BE49-F238E27FC236}">
                  <a16:creationId xmlns:a16="http://schemas.microsoft.com/office/drawing/2014/main" id="{FDA36911-8FD6-754B-8C4F-BF81FB344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" y="3120"/>
              <a:ext cx="285" cy="302"/>
            </a:xfrm>
            <a:custGeom>
              <a:avLst/>
              <a:gdLst>
                <a:gd name="T0" fmla="*/ 186 w 192"/>
                <a:gd name="T1" fmla="*/ 204 h 204"/>
                <a:gd name="T2" fmla="*/ 6 w 192"/>
                <a:gd name="T3" fmla="*/ 204 h 204"/>
                <a:gd name="T4" fmla="*/ 0 w 192"/>
                <a:gd name="T5" fmla="*/ 198 h 204"/>
                <a:gd name="T6" fmla="*/ 0 w 192"/>
                <a:gd name="T7" fmla="*/ 168 h 204"/>
                <a:gd name="T8" fmla="*/ 25 w 192"/>
                <a:gd name="T9" fmla="*/ 147 h 204"/>
                <a:gd name="T10" fmla="*/ 66 w 192"/>
                <a:gd name="T11" fmla="*/ 128 h 204"/>
                <a:gd name="T12" fmla="*/ 66 w 192"/>
                <a:gd name="T13" fmla="*/ 111 h 204"/>
                <a:gd name="T14" fmla="*/ 54 w 192"/>
                <a:gd name="T15" fmla="*/ 83 h 204"/>
                <a:gd name="T16" fmla="*/ 45 w 192"/>
                <a:gd name="T17" fmla="*/ 66 h 204"/>
                <a:gd name="T18" fmla="*/ 52 w 192"/>
                <a:gd name="T19" fmla="*/ 50 h 204"/>
                <a:gd name="T20" fmla="*/ 49 w 192"/>
                <a:gd name="T21" fmla="*/ 22 h 204"/>
                <a:gd name="T22" fmla="*/ 61 w 192"/>
                <a:gd name="T23" fmla="*/ 18 h 204"/>
                <a:gd name="T24" fmla="*/ 101 w 192"/>
                <a:gd name="T25" fmla="*/ 0 h 204"/>
                <a:gd name="T26" fmla="*/ 142 w 192"/>
                <a:gd name="T27" fmla="*/ 23 h 204"/>
                <a:gd name="T28" fmla="*/ 139 w 192"/>
                <a:gd name="T29" fmla="*/ 51 h 204"/>
                <a:gd name="T30" fmla="*/ 142 w 192"/>
                <a:gd name="T31" fmla="*/ 54 h 204"/>
                <a:gd name="T32" fmla="*/ 144 w 192"/>
                <a:gd name="T33" fmla="*/ 65 h 204"/>
                <a:gd name="T34" fmla="*/ 137 w 192"/>
                <a:gd name="T35" fmla="*/ 82 h 204"/>
                <a:gd name="T36" fmla="*/ 126 w 192"/>
                <a:gd name="T37" fmla="*/ 111 h 204"/>
                <a:gd name="T38" fmla="*/ 126 w 192"/>
                <a:gd name="T39" fmla="*/ 128 h 204"/>
                <a:gd name="T40" fmla="*/ 167 w 192"/>
                <a:gd name="T41" fmla="*/ 147 h 204"/>
                <a:gd name="T42" fmla="*/ 192 w 192"/>
                <a:gd name="T43" fmla="*/ 168 h 204"/>
                <a:gd name="T44" fmla="*/ 192 w 192"/>
                <a:gd name="T45" fmla="*/ 198 h 204"/>
                <a:gd name="T46" fmla="*/ 186 w 192"/>
                <a:gd name="T47" fmla="*/ 204 h 204"/>
                <a:gd name="T48" fmla="*/ 12 w 192"/>
                <a:gd name="T49" fmla="*/ 192 h 204"/>
                <a:gd name="T50" fmla="*/ 180 w 192"/>
                <a:gd name="T51" fmla="*/ 192 h 204"/>
                <a:gd name="T52" fmla="*/ 180 w 192"/>
                <a:gd name="T53" fmla="*/ 169 h 204"/>
                <a:gd name="T54" fmla="*/ 118 w 192"/>
                <a:gd name="T55" fmla="*/ 138 h 204"/>
                <a:gd name="T56" fmla="*/ 114 w 192"/>
                <a:gd name="T57" fmla="*/ 132 h 204"/>
                <a:gd name="T58" fmla="*/ 114 w 192"/>
                <a:gd name="T59" fmla="*/ 108 h 204"/>
                <a:gd name="T60" fmla="*/ 118 w 192"/>
                <a:gd name="T61" fmla="*/ 102 h 204"/>
                <a:gd name="T62" fmla="*/ 118 w 192"/>
                <a:gd name="T63" fmla="*/ 102 h 204"/>
                <a:gd name="T64" fmla="*/ 125 w 192"/>
                <a:gd name="T65" fmla="*/ 78 h 204"/>
                <a:gd name="T66" fmla="*/ 130 w 192"/>
                <a:gd name="T67" fmla="*/ 72 h 204"/>
                <a:gd name="T68" fmla="*/ 132 w 192"/>
                <a:gd name="T69" fmla="*/ 61 h 204"/>
                <a:gd name="T70" fmla="*/ 131 w 192"/>
                <a:gd name="T71" fmla="*/ 60 h 204"/>
                <a:gd name="T72" fmla="*/ 125 w 192"/>
                <a:gd name="T73" fmla="*/ 54 h 204"/>
                <a:gd name="T74" fmla="*/ 127 w 192"/>
                <a:gd name="T75" fmla="*/ 48 h 204"/>
                <a:gd name="T76" fmla="*/ 130 w 192"/>
                <a:gd name="T77" fmla="*/ 25 h 204"/>
                <a:gd name="T78" fmla="*/ 101 w 192"/>
                <a:gd name="T79" fmla="*/ 12 h 204"/>
                <a:gd name="T80" fmla="*/ 71 w 192"/>
                <a:gd name="T81" fmla="*/ 25 h 204"/>
                <a:gd name="T82" fmla="*/ 64 w 192"/>
                <a:gd name="T83" fmla="*/ 30 h 204"/>
                <a:gd name="T84" fmla="*/ 58 w 192"/>
                <a:gd name="T85" fmla="*/ 30 h 204"/>
                <a:gd name="T86" fmla="*/ 63 w 192"/>
                <a:gd name="T87" fmla="*/ 46 h 204"/>
                <a:gd name="T88" fmla="*/ 66 w 192"/>
                <a:gd name="T89" fmla="*/ 54 h 204"/>
                <a:gd name="T90" fmla="*/ 60 w 192"/>
                <a:gd name="T91" fmla="*/ 60 h 204"/>
                <a:gd name="T92" fmla="*/ 57 w 192"/>
                <a:gd name="T93" fmla="*/ 66 h 204"/>
                <a:gd name="T94" fmla="*/ 60 w 192"/>
                <a:gd name="T95" fmla="*/ 72 h 204"/>
                <a:gd name="T96" fmla="*/ 66 w 192"/>
                <a:gd name="T97" fmla="*/ 78 h 204"/>
                <a:gd name="T98" fmla="*/ 74 w 192"/>
                <a:gd name="T99" fmla="*/ 102 h 204"/>
                <a:gd name="T100" fmla="*/ 78 w 192"/>
                <a:gd name="T101" fmla="*/ 108 h 204"/>
                <a:gd name="T102" fmla="*/ 78 w 192"/>
                <a:gd name="T103" fmla="*/ 132 h 204"/>
                <a:gd name="T104" fmla="*/ 74 w 192"/>
                <a:gd name="T105" fmla="*/ 138 h 204"/>
                <a:gd name="T106" fmla="*/ 12 w 192"/>
                <a:gd name="T107" fmla="*/ 169 h 204"/>
                <a:gd name="T108" fmla="*/ 12 w 192"/>
                <a:gd name="T109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" h="204">
                  <a:moveTo>
                    <a:pt x="186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4"/>
                    <a:pt x="2" y="159"/>
                    <a:pt x="25" y="147"/>
                  </a:cubicBezTo>
                  <a:cubicBezTo>
                    <a:pt x="36" y="141"/>
                    <a:pt x="51" y="134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1" y="108"/>
                    <a:pt x="55" y="100"/>
                    <a:pt x="54" y="83"/>
                  </a:cubicBezTo>
                  <a:cubicBezTo>
                    <a:pt x="48" y="80"/>
                    <a:pt x="45" y="74"/>
                    <a:pt x="45" y="66"/>
                  </a:cubicBezTo>
                  <a:cubicBezTo>
                    <a:pt x="45" y="59"/>
                    <a:pt x="48" y="53"/>
                    <a:pt x="52" y="50"/>
                  </a:cubicBezTo>
                  <a:cubicBezTo>
                    <a:pt x="48" y="42"/>
                    <a:pt x="43" y="30"/>
                    <a:pt x="49" y="22"/>
                  </a:cubicBezTo>
                  <a:cubicBezTo>
                    <a:pt x="52" y="19"/>
                    <a:pt x="56" y="17"/>
                    <a:pt x="61" y="18"/>
                  </a:cubicBezTo>
                  <a:cubicBezTo>
                    <a:pt x="68" y="5"/>
                    <a:pt x="86" y="0"/>
                    <a:pt x="101" y="0"/>
                  </a:cubicBezTo>
                  <a:cubicBezTo>
                    <a:pt x="117" y="0"/>
                    <a:pt x="138" y="6"/>
                    <a:pt x="142" y="23"/>
                  </a:cubicBezTo>
                  <a:cubicBezTo>
                    <a:pt x="145" y="34"/>
                    <a:pt x="141" y="44"/>
                    <a:pt x="139" y="51"/>
                  </a:cubicBezTo>
                  <a:cubicBezTo>
                    <a:pt x="140" y="52"/>
                    <a:pt x="141" y="53"/>
                    <a:pt x="142" y="54"/>
                  </a:cubicBezTo>
                  <a:cubicBezTo>
                    <a:pt x="143" y="57"/>
                    <a:pt x="144" y="61"/>
                    <a:pt x="144" y="65"/>
                  </a:cubicBezTo>
                  <a:cubicBezTo>
                    <a:pt x="144" y="72"/>
                    <a:pt x="142" y="79"/>
                    <a:pt x="137" y="82"/>
                  </a:cubicBezTo>
                  <a:cubicBezTo>
                    <a:pt x="136" y="100"/>
                    <a:pt x="130" y="108"/>
                    <a:pt x="126" y="111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40" y="134"/>
                    <a:pt x="155" y="141"/>
                    <a:pt x="167" y="147"/>
                  </a:cubicBezTo>
                  <a:cubicBezTo>
                    <a:pt x="190" y="159"/>
                    <a:pt x="192" y="164"/>
                    <a:pt x="192" y="16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201"/>
                    <a:pt x="189" y="204"/>
                    <a:pt x="186" y="204"/>
                  </a:cubicBezTo>
                  <a:close/>
                  <a:moveTo>
                    <a:pt x="12" y="192"/>
                  </a:moveTo>
                  <a:cubicBezTo>
                    <a:pt x="180" y="192"/>
                    <a:pt x="180" y="192"/>
                    <a:pt x="180" y="19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5" y="164"/>
                    <a:pt x="149" y="150"/>
                    <a:pt x="118" y="138"/>
                  </a:cubicBezTo>
                  <a:cubicBezTo>
                    <a:pt x="115" y="137"/>
                    <a:pt x="114" y="134"/>
                    <a:pt x="114" y="132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4" y="106"/>
                    <a:pt x="115" y="103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25" y="98"/>
                    <a:pt x="125" y="78"/>
                  </a:cubicBezTo>
                  <a:cubicBezTo>
                    <a:pt x="125" y="75"/>
                    <a:pt x="127" y="72"/>
                    <a:pt x="130" y="72"/>
                  </a:cubicBezTo>
                  <a:cubicBezTo>
                    <a:pt x="132" y="71"/>
                    <a:pt x="133" y="65"/>
                    <a:pt x="132" y="61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7" y="60"/>
                    <a:pt x="125" y="57"/>
                    <a:pt x="125" y="54"/>
                  </a:cubicBezTo>
                  <a:cubicBezTo>
                    <a:pt x="125" y="52"/>
                    <a:pt x="125" y="51"/>
                    <a:pt x="127" y="48"/>
                  </a:cubicBezTo>
                  <a:cubicBezTo>
                    <a:pt x="129" y="43"/>
                    <a:pt x="133" y="34"/>
                    <a:pt x="130" y="25"/>
                  </a:cubicBezTo>
                  <a:cubicBezTo>
                    <a:pt x="128" y="17"/>
                    <a:pt x="114" y="12"/>
                    <a:pt x="101" y="12"/>
                  </a:cubicBezTo>
                  <a:cubicBezTo>
                    <a:pt x="87" y="12"/>
                    <a:pt x="73" y="17"/>
                    <a:pt x="71" y="25"/>
                  </a:cubicBezTo>
                  <a:cubicBezTo>
                    <a:pt x="70" y="29"/>
                    <a:pt x="67" y="31"/>
                    <a:pt x="64" y="30"/>
                  </a:cubicBezTo>
                  <a:cubicBezTo>
                    <a:pt x="60" y="29"/>
                    <a:pt x="58" y="30"/>
                    <a:pt x="58" y="30"/>
                  </a:cubicBezTo>
                  <a:cubicBezTo>
                    <a:pt x="58" y="31"/>
                    <a:pt x="58" y="35"/>
                    <a:pt x="63" y="46"/>
                  </a:cubicBezTo>
                  <a:cubicBezTo>
                    <a:pt x="65" y="50"/>
                    <a:pt x="66" y="52"/>
                    <a:pt x="66" y="54"/>
                  </a:cubicBezTo>
                  <a:cubicBezTo>
                    <a:pt x="66" y="57"/>
                    <a:pt x="63" y="60"/>
                    <a:pt x="60" y="60"/>
                  </a:cubicBezTo>
                  <a:cubicBezTo>
                    <a:pt x="58" y="60"/>
                    <a:pt x="57" y="64"/>
                    <a:pt x="57" y="66"/>
                  </a:cubicBezTo>
                  <a:cubicBezTo>
                    <a:pt x="57" y="69"/>
                    <a:pt x="58" y="72"/>
                    <a:pt x="60" y="72"/>
                  </a:cubicBezTo>
                  <a:cubicBezTo>
                    <a:pt x="63" y="72"/>
                    <a:pt x="66" y="75"/>
                    <a:pt x="66" y="78"/>
                  </a:cubicBezTo>
                  <a:cubicBezTo>
                    <a:pt x="66" y="98"/>
                    <a:pt x="74" y="102"/>
                    <a:pt x="74" y="102"/>
                  </a:cubicBezTo>
                  <a:cubicBezTo>
                    <a:pt x="76" y="103"/>
                    <a:pt x="78" y="105"/>
                    <a:pt x="78" y="108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4"/>
                    <a:pt x="76" y="137"/>
                    <a:pt x="74" y="138"/>
                  </a:cubicBezTo>
                  <a:cubicBezTo>
                    <a:pt x="43" y="150"/>
                    <a:pt x="16" y="164"/>
                    <a:pt x="12" y="169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0" name="Group 128">
            <a:extLst>
              <a:ext uri="{FF2B5EF4-FFF2-40B4-BE49-F238E27FC236}">
                <a16:creationId xmlns:a16="http://schemas.microsoft.com/office/drawing/2014/main" id="{22F35C7D-7426-D643-BA01-1D590EC1589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55661" y="4309988"/>
            <a:ext cx="506890" cy="496182"/>
            <a:chOff x="4478" y="2999"/>
            <a:chExt cx="426" cy="417"/>
          </a:xfrm>
          <a:solidFill>
            <a:schemeClr val="accent1"/>
          </a:solidFill>
        </p:grpSpPr>
        <p:sp>
          <p:nvSpPr>
            <p:cNvPr id="211" name="Freeform 129">
              <a:extLst>
                <a:ext uri="{FF2B5EF4-FFF2-40B4-BE49-F238E27FC236}">
                  <a16:creationId xmlns:a16="http://schemas.microsoft.com/office/drawing/2014/main" id="{EB8F390E-DD96-5545-9F4B-5D56F498E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" y="2999"/>
              <a:ext cx="320" cy="293"/>
            </a:xfrm>
            <a:custGeom>
              <a:avLst/>
              <a:gdLst>
                <a:gd name="T0" fmla="*/ 12 w 216"/>
                <a:gd name="T1" fmla="*/ 198 h 198"/>
                <a:gd name="T2" fmla="*/ 7 w 216"/>
                <a:gd name="T3" fmla="*/ 196 h 198"/>
                <a:gd name="T4" fmla="*/ 6 w 216"/>
                <a:gd name="T5" fmla="*/ 189 h 198"/>
                <a:gd name="T6" fmla="*/ 28 w 216"/>
                <a:gd name="T7" fmla="*/ 151 h 198"/>
                <a:gd name="T8" fmla="*/ 0 w 216"/>
                <a:gd name="T9" fmla="*/ 89 h 198"/>
                <a:gd name="T10" fmla="*/ 108 w 216"/>
                <a:gd name="T11" fmla="*/ 0 h 198"/>
                <a:gd name="T12" fmla="*/ 216 w 216"/>
                <a:gd name="T13" fmla="*/ 89 h 198"/>
                <a:gd name="T14" fmla="*/ 204 w 216"/>
                <a:gd name="T15" fmla="*/ 89 h 198"/>
                <a:gd name="T16" fmla="*/ 108 w 216"/>
                <a:gd name="T17" fmla="*/ 12 h 198"/>
                <a:gd name="T18" fmla="*/ 12 w 216"/>
                <a:gd name="T19" fmla="*/ 89 h 198"/>
                <a:gd name="T20" fmla="*/ 39 w 216"/>
                <a:gd name="T21" fmla="*/ 145 h 198"/>
                <a:gd name="T22" fmla="*/ 41 w 216"/>
                <a:gd name="T23" fmla="*/ 153 h 198"/>
                <a:gd name="T24" fmla="*/ 25 w 216"/>
                <a:gd name="T25" fmla="*/ 180 h 198"/>
                <a:gd name="T26" fmla="*/ 69 w 216"/>
                <a:gd name="T27" fmla="*/ 162 h 198"/>
                <a:gd name="T28" fmla="*/ 73 w 216"/>
                <a:gd name="T29" fmla="*/ 162 h 198"/>
                <a:gd name="T30" fmla="*/ 90 w 216"/>
                <a:gd name="T31" fmla="*/ 166 h 198"/>
                <a:gd name="T32" fmla="*/ 88 w 216"/>
                <a:gd name="T33" fmla="*/ 178 h 198"/>
                <a:gd name="T34" fmla="*/ 72 w 216"/>
                <a:gd name="T35" fmla="*/ 174 h 198"/>
                <a:gd name="T36" fmla="*/ 14 w 216"/>
                <a:gd name="T37" fmla="*/ 198 h 198"/>
                <a:gd name="T38" fmla="*/ 12 w 216"/>
                <a:gd name="T3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198">
                  <a:moveTo>
                    <a:pt x="12" y="198"/>
                  </a:moveTo>
                  <a:cubicBezTo>
                    <a:pt x="10" y="198"/>
                    <a:pt x="8" y="197"/>
                    <a:pt x="7" y="196"/>
                  </a:cubicBezTo>
                  <a:cubicBezTo>
                    <a:pt x="5" y="194"/>
                    <a:pt x="5" y="191"/>
                    <a:pt x="6" y="189"/>
                  </a:cubicBezTo>
                  <a:cubicBezTo>
                    <a:pt x="28" y="151"/>
                    <a:pt x="28" y="151"/>
                    <a:pt x="28" y="151"/>
                  </a:cubicBezTo>
                  <a:cubicBezTo>
                    <a:pt x="10" y="135"/>
                    <a:pt x="0" y="113"/>
                    <a:pt x="0" y="89"/>
                  </a:cubicBezTo>
                  <a:cubicBezTo>
                    <a:pt x="0" y="40"/>
                    <a:pt x="48" y="0"/>
                    <a:pt x="108" y="0"/>
                  </a:cubicBezTo>
                  <a:cubicBezTo>
                    <a:pt x="167" y="0"/>
                    <a:pt x="216" y="40"/>
                    <a:pt x="216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4" y="47"/>
                    <a:pt x="161" y="12"/>
                    <a:pt x="108" y="12"/>
                  </a:cubicBezTo>
                  <a:cubicBezTo>
                    <a:pt x="55" y="12"/>
                    <a:pt x="12" y="47"/>
                    <a:pt x="12" y="89"/>
                  </a:cubicBezTo>
                  <a:cubicBezTo>
                    <a:pt x="12" y="111"/>
                    <a:pt x="22" y="131"/>
                    <a:pt x="39" y="145"/>
                  </a:cubicBezTo>
                  <a:cubicBezTo>
                    <a:pt x="42" y="147"/>
                    <a:pt x="42" y="150"/>
                    <a:pt x="41" y="153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69" y="162"/>
                    <a:pt x="69" y="162"/>
                    <a:pt x="69" y="162"/>
                  </a:cubicBezTo>
                  <a:cubicBezTo>
                    <a:pt x="71" y="162"/>
                    <a:pt x="72" y="162"/>
                    <a:pt x="73" y="162"/>
                  </a:cubicBezTo>
                  <a:cubicBezTo>
                    <a:pt x="79" y="164"/>
                    <a:pt x="84" y="165"/>
                    <a:pt x="90" y="166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3" y="177"/>
                    <a:pt x="77" y="176"/>
                    <a:pt x="72" y="174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13" y="198"/>
                    <a:pt x="12" y="198"/>
                    <a:pt x="1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12" name="Freeform 130">
              <a:extLst>
                <a:ext uri="{FF2B5EF4-FFF2-40B4-BE49-F238E27FC236}">
                  <a16:creationId xmlns:a16="http://schemas.microsoft.com/office/drawing/2014/main" id="{7E54516C-265B-F84F-9AC7-C2472BCC1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8" y="3167"/>
              <a:ext cx="266" cy="249"/>
            </a:xfrm>
            <a:custGeom>
              <a:avLst/>
              <a:gdLst>
                <a:gd name="T0" fmla="*/ 168 w 180"/>
                <a:gd name="T1" fmla="*/ 168 h 168"/>
                <a:gd name="T2" fmla="*/ 166 w 180"/>
                <a:gd name="T3" fmla="*/ 168 h 168"/>
                <a:gd name="T4" fmla="*/ 120 w 180"/>
                <a:gd name="T5" fmla="*/ 151 h 168"/>
                <a:gd name="T6" fmla="*/ 37 w 180"/>
                <a:gd name="T7" fmla="*/ 143 h 168"/>
                <a:gd name="T8" fmla="*/ 0 w 180"/>
                <a:gd name="T9" fmla="*/ 78 h 168"/>
                <a:gd name="T10" fmla="*/ 90 w 180"/>
                <a:gd name="T11" fmla="*/ 0 h 168"/>
                <a:gd name="T12" fmla="*/ 180 w 180"/>
                <a:gd name="T13" fmla="*/ 78 h 168"/>
                <a:gd name="T14" fmla="*/ 157 w 180"/>
                <a:gd name="T15" fmla="*/ 128 h 168"/>
                <a:gd name="T16" fmla="*/ 173 w 180"/>
                <a:gd name="T17" fmla="*/ 159 h 168"/>
                <a:gd name="T18" fmla="*/ 172 w 180"/>
                <a:gd name="T19" fmla="*/ 166 h 168"/>
                <a:gd name="T20" fmla="*/ 168 w 180"/>
                <a:gd name="T21" fmla="*/ 168 h 168"/>
                <a:gd name="T22" fmla="*/ 120 w 180"/>
                <a:gd name="T23" fmla="*/ 138 h 168"/>
                <a:gd name="T24" fmla="*/ 122 w 180"/>
                <a:gd name="T25" fmla="*/ 138 h 168"/>
                <a:gd name="T26" fmla="*/ 155 w 180"/>
                <a:gd name="T27" fmla="*/ 151 h 168"/>
                <a:gd name="T28" fmla="*/ 144 w 180"/>
                <a:gd name="T29" fmla="*/ 129 h 168"/>
                <a:gd name="T30" fmla="*/ 146 w 180"/>
                <a:gd name="T31" fmla="*/ 121 h 168"/>
                <a:gd name="T32" fmla="*/ 168 w 180"/>
                <a:gd name="T33" fmla="*/ 78 h 168"/>
                <a:gd name="T34" fmla="*/ 90 w 180"/>
                <a:gd name="T35" fmla="*/ 12 h 168"/>
                <a:gd name="T36" fmla="*/ 12 w 180"/>
                <a:gd name="T37" fmla="*/ 78 h 168"/>
                <a:gd name="T38" fmla="*/ 43 w 180"/>
                <a:gd name="T39" fmla="*/ 133 h 168"/>
                <a:gd name="T40" fmla="*/ 117 w 180"/>
                <a:gd name="T41" fmla="*/ 139 h 168"/>
                <a:gd name="T42" fmla="*/ 120 w 180"/>
                <a:gd name="T43" fmla="*/ 13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68">
                  <a:moveTo>
                    <a:pt x="168" y="168"/>
                  </a:moveTo>
                  <a:cubicBezTo>
                    <a:pt x="167" y="168"/>
                    <a:pt x="166" y="168"/>
                    <a:pt x="166" y="168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92" y="162"/>
                    <a:pt x="62" y="159"/>
                    <a:pt x="37" y="143"/>
                  </a:cubicBezTo>
                  <a:cubicBezTo>
                    <a:pt x="13" y="128"/>
                    <a:pt x="0" y="104"/>
                    <a:pt x="0" y="78"/>
                  </a:cubicBezTo>
                  <a:cubicBezTo>
                    <a:pt x="0" y="36"/>
                    <a:pt x="41" y="0"/>
                    <a:pt x="90" y="0"/>
                  </a:cubicBezTo>
                  <a:cubicBezTo>
                    <a:pt x="138" y="0"/>
                    <a:pt x="180" y="36"/>
                    <a:pt x="180" y="78"/>
                  </a:cubicBezTo>
                  <a:cubicBezTo>
                    <a:pt x="180" y="97"/>
                    <a:pt x="172" y="114"/>
                    <a:pt x="157" y="128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4" y="162"/>
                    <a:pt x="174" y="164"/>
                    <a:pt x="172" y="166"/>
                  </a:cubicBezTo>
                  <a:cubicBezTo>
                    <a:pt x="171" y="167"/>
                    <a:pt x="169" y="168"/>
                    <a:pt x="168" y="168"/>
                  </a:cubicBezTo>
                  <a:close/>
                  <a:moveTo>
                    <a:pt x="120" y="138"/>
                  </a:moveTo>
                  <a:cubicBezTo>
                    <a:pt x="120" y="138"/>
                    <a:pt x="121" y="138"/>
                    <a:pt x="122" y="138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3" y="126"/>
                    <a:pt x="144" y="123"/>
                    <a:pt x="146" y="121"/>
                  </a:cubicBezTo>
                  <a:cubicBezTo>
                    <a:pt x="160" y="110"/>
                    <a:pt x="168" y="95"/>
                    <a:pt x="168" y="78"/>
                  </a:cubicBezTo>
                  <a:cubicBezTo>
                    <a:pt x="168" y="42"/>
                    <a:pt x="132" y="12"/>
                    <a:pt x="90" y="12"/>
                  </a:cubicBezTo>
                  <a:cubicBezTo>
                    <a:pt x="47" y="12"/>
                    <a:pt x="12" y="42"/>
                    <a:pt x="12" y="78"/>
                  </a:cubicBezTo>
                  <a:cubicBezTo>
                    <a:pt x="12" y="99"/>
                    <a:pt x="23" y="120"/>
                    <a:pt x="43" y="133"/>
                  </a:cubicBezTo>
                  <a:cubicBezTo>
                    <a:pt x="65" y="147"/>
                    <a:pt x="93" y="149"/>
                    <a:pt x="117" y="139"/>
                  </a:cubicBezTo>
                  <a:cubicBezTo>
                    <a:pt x="118" y="138"/>
                    <a:pt x="119" y="138"/>
                    <a:pt x="12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8" name="Group 4">
            <a:extLst>
              <a:ext uri="{FF2B5EF4-FFF2-40B4-BE49-F238E27FC236}">
                <a16:creationId xmlns:a16="http://schemas.microsoft.com/office/drawing/2014/main" id="{6624F93D-A5D3-9049-9233-B5F6165978B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1933" y="3163253"/>
            <a:ext cx="495324" cy="388938"/>
            <a:chOff x="526" y="708"/>
            <a:chExt cx="433" cy="340"/>
          </a:xfrm>
          <a:solidFill>
            <a:schemeClr val="accent1"/>
          </a:solidFill>
        </p:grpSpPr>
        <p:sp>
          <p:nvSpPr>
            <p:cNvPr id="219" name="Freeform 5">
              <a:extLst>
                <a:ext uri="{FF2B5EF4-FFF2-40B4-BE49-F238E27FC236}">
                  <a16:creationId xmlns:a16="http://schemas.microsoft.com/office/drawing/2014/main" id="{2E8CDAC4-7731-2447-B17D-B9E13B8CE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" y="760"/>
              <a:ext cx="19" cy="288"/>
            </a:xfrm>
            <a:custGeom>
              <a:avLst/>
              <a:gdLst>
                <a:gd name="T0" fmla="*/ 6 w 12"/>
                <a:gd name="T1" fmla="*/ 193 h 193"/>
                <a:gd name="T2" fmla="*/ 0 w 12"/>
                <a:gd name="T3" fmla="*/ 187 h 193"/>
                <a:gd name="T4" fmla="*/ 0 w 12"/>
                <a:gd name="T5" fmla="*/ 6 h 193"/>
                <a:gd name="T6" fmla="*/ 6 w 12"/>
                <a:gd name="T7" fmla="*/ 0 h 193"/>
                <a:gd name="T8" fmla="*/ 12 w 12"/>
                <a:gd name="T9" fmla="*/ 6 h 193"/>
                <a:gd name="T10" fmla="*/ 12 w 12"/>
                <a:gd name="T11" fmla="*/ 187 h 193"/>
                <a:gd name="T12" fmla="*/ 6 w 12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93">
                  <a:moveTo>
                    <a:pt x="6" y="193"/>
                  </a:moveTo>
                  <a:cubicBezTo>
                    <a:pt x="3" y="193"/>
                    <a:pt x="0" y="191"/>
                    <a:pt x="0" y="18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2" y="191"/>
                    <a:pt x="9" y="193"/>
                    <a:pt x="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0" name="Freeform 6">
              <a:extLst>
                <a:ext uri="{FF2B5EF4-FFF2-40B4-BE49-F238E27FC236}">
                  <a16:creationId xmlns:a16="http://schemas.microsoft.com/office/drawing/2014/main" id="{A2C94C49-2544-FA47-B321-D1783FB6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" y="1030"/>
              <a:ext cx="126" cy="18"/>
            </a:xfrm>
            <a:custGeom>
              <a:avLst/>
              <a:gdLst>
                <a:gd name="T0" fmla="*/ 76 w 82"/>
                <a:gd name="T1" fmla="*/ 12 h 12"/>
                <a:gd name="T2" fmla="*/ 6 w 82"/>
                <a:gd name="T3" fmla="*/ 12 h 12"/>
                <a:gd name="T4" fmla="*/ 0 w 82"/>
                <a:gd name="T5" fmla="*/ 6 h 12"/>
                <a:gd name="T6" fmla="*/ 6 w 82"/>
                <a:gd name="T7" fmla="*/ 0 h 12"/>
                <a:gd name="T8" fmla="*/ 76 w 82"/>
                <a:gd name="T9" fmla="*/ 0 h 12"/>
                <a:gd name="T10" fmla="*/ 82 w 82"/>
                <a:gd name="T11" fmla="*/ 6 h 12"/>
                <a:gd name="T12" fmla="*/ 76 w 8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2">
                  <a:moveTo>
                    <a:pt x="7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9" y="0"/>
                    <a:pt x="82" y="3"/>
                    <a:pt x="82" y="6"/>
                  </a:cubicBezTo>
                  <a:cubicBezTo>
                    <a:pt x="82" y="10"/>
                    <a:pt x="79" y="12"/>
                    <a:pt x="7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7">
              <a:extLst>
                <a:ext uri="{FF2B5EF4-FFF2-40B4-BE49-F238E27FC236}">
                  <a16:creationId xmlns:a16="http://schemas.microsoft.com/office/drawing/2014/main" id="{781D715F-F7E0-F543-B710-788014F08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27"/>
              <a:ext cx="146" cy="161"/>
            </a:xfrm>
            <a:custGeom>
              <a:avLst/>
              <a:gdLst>
                <a:gd name="T0" fmla="*/ 88 w 95"/>
                <a:gd name="T1" fmla="*/ 107 h 108"/>
                <a:gd name="T2" fmla="*/ 83 w 95"/>
                <a:gd name="T3" fmla="*/ 104 h 108"/>
                <a:gd name="T4" fmla="*/ 47 w 95"/>
                <a:gd name="T5" fmla="*/ 21 h 108"/>
                <a:gd name="T6" fmla="*/ 12 w 95"/>
                <a:gd name="T7" fmla="*/ 104 h 108"/>
                <a:gd name="T8" fmla="*/ 4 w 95"/>
                <a:gd name="T9" fmla="*/ 107 h 108"/>
                <a:gd name="T10" fmla="*/ 1 w 95"/>
                <a:gd name="T11" fmla="*/ 99 h 108"/>
                <a:gd name="T12" fmla="*/ 42 w 95"/>
                <a:gd name="T13" fmla="*/ 3 h 108"/>
                <a:gd name="T14" fmla="*/ 47 w 95"/>
                <a:gd name="T15" fmla="*/ 0 h 108"/>
                <a:gd name="T16" fmla="*/ 47 w 95"/>
                <a:gd name="T17" fmla="*/ 0 h 108"/>
                <a:gd name="T18" fmla="*/ 53 w 95"/>
                <a:gd name="T19" fmla="*/ 3 h 108"/>
                <a:gd name="T20" fmla="*/ 94 w 95"/>
                <a:gd name="T21" fmla="*/ 99 h 108"/>
                <a:gd name="T22" fmla="*/ 90 w 95"/>
                <a:gd name="T23" fmla="*/ 107 h 108"/>
                <a:gd name="T24" fmla="*/ 88 w 95"/>
                <a:gd name="T25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8">
                  <a:moveTo>
                    <a:pt x="88" y="107"/>
                  </a:moveTo>
                  <a:cubicBezTo>
                    <a:pt x="86" y="107"/>
                    <a:pt x="84" y="106"/>
                    <a:pt x="83" y="10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1" y="107"/>
                    <a:pt x="7" y="108"/>
                    <a:pt x="4" y="107"/>
                  </a:cubicBezTo>
                  <a:cubicBezTo>
                    <a:pt x="1" y="105"/>
                    <a:pt x="0" y="102"/>
                    <a:pt x="1" y="99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1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1"/>
                    <a:pt x="53" y="3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5" y="102"/>
                    <a:pt x="94" y="105"/>
                    <a:pt x="90" y="107"/>
                  </a:cubicBezTo>
                  <a:cubicBezTo>
                    <a:pt x="90" y="107"/>
                    <a:pt x="89" y="107"/>
                    <a:pt x="8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8">
              <a:extLst>
                <a:ext uri="{FF2B5EF4-FFF2-40B4-BE49-F238E27FC236}">
                  <a16:creationId xmlns:a16="http://schemas.microsoft.com/office/drawing/2014/main" id="{0449EDE6-204A-E142-A345-649467F3C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" y="708"/>
              <a:ext cx="73" cy="70"/>
            </a:xfrm>
            <a:custGeom>
              <a:avLst/>
              <a:gdLst>
                <a:gd name="T0" fmla="*/ 24 w 48"/>
                <a:gd name="T1" fmla="*/ 47 h 47"/>
                <a:gd name="T2" fmla="*/ 0 w 48"/>
                <a:gd name="T3" fmla="*/ 24 h 47"/>
                <a:gd name="T4" fmla="*/ 24 w 48"/>
                <a:gd name="T5" fmla="*/ 0 h 47"/>
                <a:gd name="T6" fmla="*/ 48 w 48"/>
                <a:gd name="T7" fmla="*/ 24 h 47"/>
                <a:gd name="T8" fmla="*/ 24 w 48"/>
                <a:gd name="T9" fmla="*/ 47 h 47"/>
                <a:gd name="T10" fmla="*/ 24 w 48"/>
                <a:gd name="T11" fmla="*/ 12 h 47"/>
                <a:gd name="T12" fmla="*/ 12 w 48"/>
                <a:gd name="T13" fmla="*/ 24 h 47"/>
                <a:gd name="T14" fmla="*/ 24 w 48"/>
                <a:gd name="T15" fmla="*/ 35 h 47"/>
                <a:gd name="T16" fmla="*/ 36 w 48"/>
                <a:gd name="T17" fmla="*/ 24 h 47"/>
                <a:gd name="T18" fmla="*/ 24 w 48"/>
                <a:gd name="T1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cubicBezTo>
                    <a:pt x="11" y="47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7"/>
                    <a:pt x="24" y="47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5"/>
                    <a:pt x="24" y="35"/>
                  </a:cubicBezTo>
                  <a:cubicBezTo>
                    <a:pt x="30" y="35"/>
                    <a:pt x="36" y="30"/>
                    <a:pt x="36" y="24"/>
                  </a:cubicBezTo>
                  <a:cubicBezTo>
                    <a:pt x="36" y="17"/>
                    <a:pt x="30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3" name="Freeform 9">
              <a:extLst>
                <a:ext uri="{FF2B5EF4-FFF2-40B4-BE49-F238E27FC236}">
                  <a16:creationId xmlns:a16="http://schemas.microsoft.com/office/drawing/2014/main" id="{E4CF1E8A-68D5-C344-B526-2ACB3B2BE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" y="869"/>
              <a:ext cx="142" cy="84"/>
            </a:xfrm>
            <a:custGeom>
              <a:avLst/>
              <a:gdLst>
                <a:gd name="T0" fmla="*/ 46 w 93"/>
                <a:gd name="T1" fmla="*/ 56 h 56"/>
                <a:gd name="T2" fmla="*/ 0 w 93"/>
                <a:gd name="T3" fmla="*/ 6 h 56"/>
                <a:gd name="T4" fmla="*/ 6 w 93"/>
                <a:gd name="T5" fmla="*/ 0 h 56"/>
                <a:gd name="T6" fmla="*/ 87 w 93"/>
                <a:gd name="T7" fmla="*/ 0 h 56"/>
                <a:gd name="T8" fmla="*/ 93 w 93"/>
                <a:gd name="T9" fmla="*/ 6 h 56"/>
                <a:gd name="T10" fmla="*/ 46 w 93"/>
                <a:gd name="T11" fmla="*/ 56 h 56"/>
                <a:gd name="T12" fmla="*/ 12 w 93"/>
                <a:gd name="T13" fmla="*/ 12 h 56"/>
                <a:gd name="T14" fmla="*/ 46 w 93"/>
                <a:gd name="T15" fmla="*/ 44 h 56"/>
                <a:gd name="T16" fmla="*/ 81 w 93"/>
                <a:gd name="T17" fmla="*/ 12 h 56"/>
                <a:gd name="T18" fmla="*/ 12 w 93"/>
                <a:gd name="T1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56">
                  <a:moveTo>
                    <a:pt x="46" y="56"/>
                  </a:moveTo>
                  <a:cubicBezTo>
                    <a:pt x="20" y="56"/>
                    <a:pt x="0" y="35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0"/>
                    <a:pt x="93" y="3"/>
                    <a:pt x="93" y="6"/>
                  </a:cubicBezTo>
                  <a:cubicBezTo>
                    <a:pt x="93" y="35"/>
                    <a:pt x="73" y="56"/>
                    <a:pt x="46" y="56"/>
                  </a:cubicBezTo>
                  <a:close/>
                  <a:moveTo>
                    <a:pt x="12" y="12"/>
                  </a:moveTo>
                  <a:cubicBezTo>
                    <a:pt x="14" y="31"/>
                    <a:pt x="28" y="44"/>
                    <a:pt x="46" y="44"/>
                  </a:cubicBezTo>
                  <a:cubicBezTo>
                    <a:pt x="64" y="44"/>
                    <a:pt x="78" y="31"/>
                    <a:pt x="81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4" name="Freeform 10">
              <a:extLst>
                <a:ext uri="{FF2B5EF4-FFF2-40B4-BE49-F238E27FC236}">
                  <a16:creationId xmlns:a16="http://schemas.microsoft.com/office/drawing/2014/main" id="{58AF212D-5CEA-A842-96AF-38B28258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726"/>
              <a:ext cx="146" cy="162"/>
            </a:xfrm>
            <a:custGeom>
              <a:avLst/>
              <a:gdLst>
                <a:gd name="T0" fmla="*/ 6 w 95"/>
                <a:gd name="T1" fmla="*/ 108 h 109"/>
                <a:gd name="T2" fmla="*/ 4 w 95"/>
                <a:gd name="T3" fmla="*/ 108 h 109"/>
                <a:gd name="T4" fmla="*/ 1 w 95"/>
                <a:gd name="T5" fmla="*/ 100 h 109"/>
                <a:gd name="T6" fmla="*/ 42 w 95"/>
                <a:gd name="T7" fmla="*/ 4 h 109"/>
                <a:gd name="T8" fmla="*/ 47 w 95"/>
                <a:gd name="T9" fmla="*/ 0 h 109"/>
                <a:gd name="T10" fmla="*/ 47 w 95"/>
                <a:gd name="T11" fmla="*/ 0 h 109"/>
                <a:gd name="T12" fmla="*/ 53 w 95"/>
                <a:gd name="T13" fmla="*/ 4 h 109"/>
                <a:gd name="T14" fmla="*/ 94 w 95"/>
                <a:gd name="T15" fmla="*/ 100 h 109"/>
                <a:gd name="T16" fmla="*/ 90 w 95"/>
                <a:gd name="T17" fmla="*/ 108 h 109"/>
                <a:gd name="T18" fmla="*/ 83 w 95"/>
                <a:gd name="T19" fmla="*/ 105 h 109"/>
                <a:gd name="T20" fmla="*/ 47 w 95"/>
                <a:gd name="T21" fmla="*/ 22 h 109"/>
                <a:gd name="T22" fmla="*/ 12 w 95"/>
                <a:gd name="T23" fmla="*/ 105 h 109"/>
                <a:gd name="T24" fmla="*/ 6 w 95"/>
                <a:gd name="T25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9">
                  <a:moveTo>
                    <a:pt x="6" y="108"/>
                  </a:moveTo>
                  <a:cubicBezTo>
                    <a:pt x="6" y="108"/>
                    <a:pt x="5" y="108"/>
                    <a:pt x="4" y="108"/>
                  </a:cubicBezTo>
                  <a:cubicBezTo>
                    <a:pt x="1" y="106"/>
                    <a:pt x="0" y="103"/>
                    <a:pt x="1" y="10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3" y="4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5" y="103"/>
                    <a:pt x="93" y="106"/>
                    <a:pt x="90" y="108"/>
                  </a:cubicBezTo>
                  <a:cubicBezTo>
                    <a:pt x="87" y="109"/>
                    <a:pt x="84" y="108"/>
                    <a:pt x="83" y="10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7"/>
                    <a:pt x="9" y="108"/>
                    <a:pt x="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11">
              <a:extLst>
                <a:ext uri="{FF2B5EF4-FFF2-40B4-BE49-F238E27FC236}">
                  <a16:creationId xmlns:a16="http://schemas.microsoft.com/office/drawing/2014/main" id="{9067C848-4E37-864F-8284-E48FC9AB41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" y="869"/>
              <a:ext cx="144" cy="84"/>
            </a:xfrm>
            <a:custGeom>
              <a:avLst/>
              <a:gdLst>
                <a:gd name="T0" fmla="*/ 47 w 94"/>
                <a:gd name="T1" fmla="*/ 56 h 56"/>
                <a:gd name="T2" fmla="*/ 0 w 94"/>
                <a:gd name="T3" fmla="*/ 6 h 56"/>
                <a:gd name="T4" fmla="*/ 6 w 94"/>
                <a:gd name="T5" fmla="*/ 0 h 56"/>
                <a:gd name="T6" fmla="*/ 88 w 94"/>
                <a:gd name="T7" fmla="*/ 0 h 56"/>
                <a:gd name="T8" fmla="*/ 92 w 94"/>
                <a:gd name="T9" fmla="*/ 2 h 56"/>
                <a:gd name="T10" fmla="*/ 94 w 94"/>
                <a:gd name="T11" fmla="*/ 6 h 56"/>
                <a:gd name="T12" fmla="*/ 47 w 94"/>
                <a:gd name="T13" fmla="*/ 56 h 56"/>
                <a:gd name="T14" fmla="*/ 13 w 94"/>
                <a:gd name="T15" fmla="*/ 12 h 56"/>
                <a:gd name="T16" fmla="*/ 47 w 94"/>
                <a:gd name="T17" fmla="*/ 44 h 56"/>
                <a:gd name="T18" fmla="*/ 82 w 94"/>
                <a:gd name="T19" fmla="*/ 12 h 56"/>
                <a:gd name="T20" fmla="*/ 13 w 94"/>
                <a:gd name="T2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56">
                  <a:moveTo>
                    <a:pt x="47" y="56"/>
                  </a:moveTo>
                  <a:cubicBezTo>
                    <a:pt x="21" y="56"/>
                    <a:pt x="0" y="35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2" y="2"/>
                  </a:cubicBezTo>
                  <a:cubicBezTo>
                    <a:pt x="93" y="3"/>
                    <a:pt x="94" y="5"/>
                    <a:pt x="94" y="6"/>
                  </a:cubicBezTo>
                  <a:cubicBezTo>
                    <a:pt x="94" y="34"/>
                    <a:pt x="74" y="56"/>
                    <a:pt x="47" y="56"/>
                  </a:cubicBezTo>
                  <a:close/>
                  <a:moveTo>
                    <a:pt x="13" y="12"/>
                  </a:moveTo>
                  <a:cubicBezTo>
                    <a:pt x="15" y="31"/>
                    <a:pt x="29" y="44"/>
                    <a:pt x="47" y="44"/>
                  </a:cubicBezTo>
                  <a:cubicBezTo>
                    <a:pt x="65" y="44"/>
                    <a:pt x="79" y="31"/>
                    <a:pt x="82" y="1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12">
              <a:extLst>
                <a:ext uri="{FF2B5EF4-FFF2-40B4-BE49-F238E27FC236}">
                  <a16:creationId xmlns:a16="http://schemas.microsoft.com/office/drawing/2014/main" id="{9A7B4980-F4B3-A149-A900-28415FEB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" y="726"/>
              <a:ext cx="153" cy="18"/>
            </a:xfrm>
            <a:custGeom>
              <a:avLst/>
              <a:gdLst>
                <a:gd name="T0" fmla="*/ 94 w 100"/>
                <a:gd name="T1" fmla="*/ 12 h 12"/>
                <a:gd name="T2" fmla="*/ 6 w 100"/>
                <a:gd name="T3" fmla="*/ 12 h 12"/>
                <a:gd name="T4" fmla="*/ 0 w 100"/>
                <a:gd name="T5" fmla="*/ 6 h 12"/>
                <a:gd name="T6" fmla="*/ 6 w 100"/>
                <a:gd name="T7" fmla="*/ 0 h 12"/>
                <a:gd name="T8" fmla="*/ 94 w 100"/>
                <a:gd name="T9" fmla="*/ 0 h 12"/>
                <a:gd name="T10" fmla="*/ 100 w 100"/>
                <a:gd name="T11" fmla="*/ 6 h 12"/>
                <a:gd name="T12" fmla="*/ 94 w 10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2">
                  <a:moveTo>
                    <a:pt x="9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3"/>
                    <a:pt x="100" y="6"/>
                  </a:cubicBezTo>
                  <a:cubicBezTo>
                    <a:pt x="100" y="10"/>
                    <a:pt x="98" y="12"/>
                    <a:pt x="9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7" name="Freeform 13">
              <a:extLst>
                <a:ext uri="{FF2B5EF4-FFF2-40B4-BE49-F238E27FC236}">
                  <a16:creationId xmlns:a16="http://schemas.microsoft.com/office/drawing/2014/main" id="{CD6B0A6B-597F-4E4C-A0FC-EFC38B20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" y="726"/>
              <a:ext cx="172" cy="18"/>
            </a:xfrm>
            <a:custGeom>
              <a:avLst/>
              <a:gdLst>
                <a:gd name="T0" fmla="*/ 106 w 112"/>
                <a:gd name="T1" fmla="*/ 12 h 12"/>
                <a:gd name="T2" fmla="*/ 6 w 112"/>
                <a:gd name="T3" fmla="*/ 12 h 12"/>
                <a:gd name="T4" fmla="*/ 0 w 112"/>
                <a:gd name="T5" fmla="*/ 6 h 12"/>
                <a:gd name="T6" fmla="*/ 6 w 112"/>
                <a:gd name="T7" fmla="*/ 0 h 12"/>
                <a:gd name="T8" fmla="*/ 106 w 112"/>
                <a:gd name="T9" fmla="*/ 0 h 12"/>
                <a:gd name="T10" fmla="*/ 112 w 112"/>
                <a:gd name="T11" fmla="*/ 6 h 12"/>
                <a:gd name="T12" fmla="*/ 106 w 1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2">
                  <a:moveTo>
                    <a:pt x="10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9" y="0"/>
                    <a:pt x="112" y="3"/>
                    <a:pt x="112" y="6"/>
                  </a:cubicBezTo>
                  <a:cubicBezTo>
                    <a:pt x="112" y="9"/>
                    <a:pt x="109" y="12"/>
                    <a:pt x="10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34" name="Group 127">
            <a:extLst>
              <a:ext uri="{FF2B5EF4-FFF2-40B4-BE49-F238E27FC236}">
                <a16:creationId xmlns:a16="http://schemas.microsoft.com/office/drawing/2014/main" id="{26DA099A-68DD-4F43-8FC7-141CAF6D1F9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45733" y="3130536"/>
            <a:ext cx="464916" cy="454373"/>
            <a:chOff x="4656" y="1821"/>
            <a:chExt cx="441" cy="431"/>
          </a:xfrm>
          <a:solidFill>
            <a:schemeClr val="accent1"/>
          </a:solidFill>
        </p:grpSpPr>
        <p:sp>
          <p:nvSpPr>
            <p:cNvPr id="235" name="Freeform 128">
              <a:extLst>
                <a:ext uri="{FF2B5EF4-FFF2-40B4-BE49-F238E27FC236}">
                  <a16:creationId xmlns:a16="http://schemas.microsoft.com/office/drawing/2014/main" id="{78927280-4152-A345-AA5D-215134AE8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" y="2037"/>
              <a:ext cx="415" cy="215"/>
            </a:xfrm>
            <a:custGeom>
              <a:avLst/>
              <a:gdLst>
                <a:gd name="T0" fmla="*/ 7 w 271"/>
                <a:gd name="T1" fmla="*/ 144 h 144"/>
                <a:gd name="T2" fmla="*/ 2 w 271"/>
                <a:gd name="T3" fmla="*/ 142 h 144"/>
                <a:gd name="T4" fmla="*/ 3 w 271"/>
                <a:gd name="T5" fmla="*/ 134 h 144"/>
                <a:gd name="T6" fmla="*/ 111 w 271"/>
                <a:gd name="T7" fmla="*/ 38 h 144"/>
                <a:gd name="T8" fmla="*/ 119 w 271"/>
                <a:gd name="T9" fmla="*/ 38 h 144"/>
                <a:gd name="T10" fmla="*/ 175 w 271"/>
                <a:gd name="T11" fmla="*/ 83 h 144"/>
                <a:gd name="T12" fmla="*/ 261 w 271"/>
                <a:gd name="T13" fmla="*/ 2 h 144"/>
                <a:gd name="T14" fmla="*/ 269 w 271"/>
                <a:gd name="T15" fmla="*/ 3 h 144"/>
                <a:gd name="T16" fmla="*/ 269 w 271"/>
                <a:gd name="T17" fmla="*/ 11 h 144"/>
                <a:gd name="T18" fmla="*/ 179 w 271"/>
                <a:gd name="T19" fmla="*/ 95 h 144"/>
                <a:gd name="T20" fmla="*/ 171 w 271"/>
                <a:gd name="T21" fmla="*/ 95 h 144"/>
                <a:gd name="T22" fmla="*/ 115 w 271"/>
                <a:gd name="T23" fmla="*/ 50 h 144"/>
                <a:gd name="T24" fmla="*/ 11 w 271"/>
                <a:gd name="T25" fmla="*/ 143 h 144"/>
                <a:gd name="T26" fmla="*/ 7 w 271"/>
                <a:gd name="T2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44">
                  <a:moveTo>
                    <a:pt x="7" y="144"/>
                  </a:moveTo>
                  <a:cubicBezTo>
                    <a:pt x="5" y="144"/>
                    <a:pt x="4" y="144"/>
                    <a:pt x="2" y="142"/>
                  </a:cubicBezTo>
                  <a:cubicBezTo>
                    <a:pt x="0" y="140"/>
                    <a:pt x="0" y="136"/>
                    <a:pt x="3" y="134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3" y="36"/>
                    <a:pt x="116" y="36"/>
                    <a:pt x="119" y="38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261" y="2"/>
                    <a:pt x="261" y="2"/>
                    <a:pt x="261" y="2"/>
                  </a:cubicBezTo>
                  <a:cubicBezTo>
                    <a:pt x="263" y="0"/>
                    <a:pt x="267" y="0"/>
                    <a:pt x="269" y="3"/>
                  </a:cubicBezTo>
                  <a:cubicBezTo>
                    <a:pt x="271" y="5"/>
                    <a:pt x="271" y="9"/>
                    <a:pt x="269" y="11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7" y="97"/>
                    <a:pt x="173" y="97"/>
                    <a:pt x="171" y="95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10" y="144"/>
                    <a:pt x="8" y="144"/>
                    <a:pt x="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6" name="Freeform 129">
              <a:extLst>
                <a:ext uri="{FF2B5EF4-FFF2-40B4-BE49-F238E27FC236}">
                  <a16:creationId xmlns:a16="http://schemas.microsoft.com/office/drawing/2014/main" id="{7096CC96-16F5-7E42-AA31-AC96F5CDD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038"/>
              <a:ext cx="90" cy="90"/>
            </a:xfrm>
            <a:custGeom>
              <a:avLst/>
              <a:gdLst>
                <a:gd name="T0" fmla="*/ 53 w 59"/>
                <a:gd name="T1" fmla="*/ 60 h 60"/>
                <a:gd name="T2" fmla="*/ 47 w 59"/>
                <a:gd name="T3" fmla="*/ 54 h 60"/>
                <a:gd name="T4" fmla="*/ 47 w 59"/>
                <a:gd name="T5" fmla="*/ 12 h 60"/>
                <a:gd name="T6" fmla="*/ 6 w 59"/>
                <a:gd name="T7" fmla="*/ 12 h 60"/>
                <a:gd name="T8" fmla="*/ 0 w 59"/>
                <a:gd name="T9" fmla="*/ 6 h 60"/>
                <a:gd name="T10" fmla="*/ 6 w 59"/>
                <a:gd name="T11" fmla="*/ 0 h 60"/>
                <a:gd name="T12" fmla="*/ 53 w 59"/>
                <a:gd name="T13" fmla="*/ 0 h 60"/>
                <a:gd name="T14" fmla="*/ 59 w 59"/>
                <a:gd name="T15" fmla="*/ 6 h 60"/>
                <a:gd name="T16" fmla="*/ 59 w 59"/>
                <a:gd name="T17" fmla="*/ 54 h 60"/>
                <a:gd name="T18" fmla="*/ 53 w 59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60">
                  <a:moveTo>
                    <a:pt x="53" y="60"/>
                  </a:moveTo>
                  <a:cubicBezTo>
                    <a:pt x="50" y="60"/>
                    <a:pt x="47" y="57"/>
                    <a:pt x="47" y="5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9" y="2"/>
                    <a:pt x="59" y="6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7"/>
                    <a:pt x="56" y="60"/>
                    <a:pt x="5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7" name="Freeform 130">
              <a:extLst>
                <a:ext uri="{FF2B5EF4-FFF2-40B4-BE49-F238E27FC236}">
                  <a16:creationId xmlns:a16="http://schemas.microsoft.com/office/drawing/2014/main" id="{8C889260-9971-2F40-8AA7-F1A4FF7B8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821"/>
              <a:ext cx="331" cy="307"/>
            </a:xfrm>
            <a:custGeom>
              <a:avLst/>
              <a:gdLst>
                <a:gd name="T0" fmla="*/ 60 w 216"/>
                <a:gd name="T1" fmla="*/ 205 h 205"/>
                <a:gd name="T2" fmla="*/ 57 w 216"/>
                <a:gd name="T3" fmla="*/ 204 h 205"/>
                <a:gd name="T4" fmla="*/ 0 w 216"/>
                <a:gd name="T5" fmla="*/ 108 h 205"/>
                <a:gd name="T6" fmla="*/ 108 w 216"/>
                <a:gd name="T7" fmla="*/ 0 h 205"/>
                <a:gd name="T8" fmla="*/ 216 w 216"/>
                <a:gd name="T9" fmla="*/ 108 h 205"/>
                <a:gd name="T10" fmla="*/ 196 w 216"/>
                <a:gd name="T11" fmla="*/ 171 h 205"/>
                <a:gd name="T12" fmla="*/ 188 w 216"/>
                <a:gd name="T13" fmla="*/ 172 h 205"/>
                <a:gd name="T14" fmla="*/ 186 w 216"/>
                <a:gd name="T15" fmla="*/ 164 h 205"/>
                <a:gd name="T16" fmla="*/ 204 w 216"/>
                <a:gd name="T17" fmla="*/ 108 h 205"/>
                <a:gd name="T18" fmla="*/ 108 w 216"/>
                <a:gd name="T19" fmla="*/ 12 h 205"/>
                <a:gd name="T20" fmla="*/ 12 w 216"/>
                <a:gd name="T21" fmla="*/ 108 h 205"/>
                <a:gd name="T22" fmla="*/ 63 w 216"/>
                <a:gd name="T23" fmla="*/ 193 h 205"/>
                <a:gd name="T24" fmla="*/ 65 w 216"/>
                <a:gd name="T25" fmla="*/ 201 h 205"/>
                <a:gd name="T26" fmla="*/ 60 w 216"/>
                <a:gd name="T2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205">
                  <a:moveTo>
                    <a:pt x="60" y="205"/>
                  </a:moveTo>
                  <a:cubicBezTo>
                    <a:pt x="59" y="205"/>
                    <a:pt x="58" y="204"/>
                    <a:pt x="57" y="204"/>
                  </a:cubicBezTo>
                  <a:cubicBezTo>
                    <a:pt x="22" y="185"/>
                    <a:pt x="0" y="148"/>
                    <a:pt x="0" y="108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7" y="0"/>
                    <a:pt x="216" y="49"/>
                    <a:pt x="216" y="108"/>
                  </a:cubicBezTo>
                  <a:cubicBezTo>
                    <a:pt x="216" y="131"/>
                    <a:pt x="209" y="153"/>
                    <a:pt x="196" y="171"/>
                  </a:cubicBezTo>
                  <a:cubicBezTo>
                    <a:pt x="194" y="173"/>
                    <a:pt x="190" y="174"/>
                    <a:pt x="188" y="172"/>
                  </a:cubicBezTo>
                  <a:cubicBezTo>
                    <a:pt x="185" y="170"/>
                    <a:pt x="184" y="167"/>
                    <a:pt x="186" y="164"/>
                  </a:cubicBezTo>
                  <a:cubicBezTo>
                    <a:pt x="198" y="148"/>
                    <a:pt x="204" y="128"/>
                    <a:pt x="204" y="108"/>
                  </a:cubicBezTo>
                  <a:cubicBezTo>
                    <a:pt x="204" y="56"/>
                    <a:pt x="161" y="12"/>
                    <a:pt x="108" y="12"/>
                  </a:cubicBezTo>
                  <a:cubicBezTo>
                    <a:pt x="55" y="12"/>
                    <a:pt x="12" y="56"/>
                    <a:pt x="12" y="108"/>
                  </a:cubicBezTo>
                  <a:cubicBezTo>
                    <a:pt x="12" y="144"/>
                    <a:pt x="31" y="177"/>
                    <a:pt x="63" y="193"/>
                  </a:cubicBezTo>
                  <a:cubicBezTo>
                    <a:pt x="66" y="195"/>
                    <a:pt x="67" y="198"/>
                    <a:pt x="65" y="201"/>
                  </a:cubicBezTo>
                  <a:cubicBezTo>
                    <a:pt x="64" y="203"/>
                    <a:pt x="62" y="205"/>
                    <a:pt x="6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8" name="Freeform 131">
              <a:extLst>
                <a:ext uri="{FF2B5EF4-FFF2-40B4-BE49-F238E27FC236}">
                  <a16:creationId xmlns:a16="http://schemas.microsoft.com/office/drawing/2014/main" id="{A5D47A1B-2141-4945-9F0E-589BB8088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2035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9" name="Freeform 132">
              <a:extLst>
                <a:ext uri="{FF2B5EF4-FFF2-40B4-BE49-F238E27FC236}">
                  <a16:creationId xmlns:a16="http://schemas.microsoft.com/office/drawing/2014/main" id="{C5C6BBAC-F34B-7C43-9879-1B7567B25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1893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0" name="Freeform 133">
              <a:extLst>
                <a:ext uri="{FF2B5EF4-FFF2-40B4-BE49-F238E27FC236}">
                  <a16:creationId xmlns:a16="http://schemas.microsoft.com/office/drawing/2014/main" id="{0E22282C-227B-014F-891F-C55AF7AE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1914"/>
              <a:ext cx="81" cy="139"/>
            </a:xfrm>
            <a:custGeom>
              <a:avLst/>
              <a:gdLst>
                <a:gd name="T0" fmla="*/ 27 w 53"/>
                <a:gd name="T1" fmla="*/ 93 h 93"/>
                <a:gd name="T2" fmla="*/ 0 w 53"/>
                <a:gd name="T3" fmla="*/ 67 h 93"/>
                <a:gd name="T4" fmla="*/ 6 w 53"/>
                <a:gd name="T5" fmla="*/ 61 h 93"/>
                <a:gd name="T6" fmla="*/ 12 w 53"/>
                <a:gd name="T7" fmla="*/ 67 h 93"/>
                <a:gd name="T8" fmla="*/ 27 w 53"/>
                <a:gd name="T9" fmla="*/ 81 h 93"/>
                <a:gd name="T10" fmla="*/ 41 w 53"/>
                <a:gd name="T11" fmla="*/ 67 h 93"/>
                <a:gd name="T12" fmla="*/ 27 w 53"/>
                <a:gd name="T13" fmla="*/ 52 h 93"/>
                <a:gd name="T14" fmla="*/ 0 w 53"/>
                <a:gd name="T15" fmla="*/ 26 h 93"/>
                <a:gd name="T16" fmla="*/ 27 w 53"/>
                <a:gd name="T17" fmla="*/ 0 h 93"/>
                <a:gd name="T18" fmla="*/ 53 w 53"/>
                <a:gd name="T19" fmla="*/ 26 h 93"/>
                <a:gd name="T20" fmla="*/ 47 w 53"/>
                <a:gd name="T21" fmla="*/ 32 h 93"/>
                <a:gd name="T22" fmla="*/ 41 w 53"/>
                <a:gd name="T23" fmla="*/ 26 h 93"/>
                <a:gd name="T24" fmla="*/ 27 w 53"/>
                <a:gd name="T25" fmla="*/ 12 h 93"/>
                <a:gd name="T26" fmla="*/ 12 w 53"/>
                <a:gd name="T27" fmla="*/ 26 h 93"/>
                <a:gd name="T28" fmla="*/ 27 w 53"/>
                <a:gd name="T29" fmla="*/ 40 h 93"/>
                <a:gd name="T30" fmla="*/ 53 w 53"/>
                <a:gd name="T31" fmla="*/ 67 h 93"/>
                <a:gd name="T32" fmla="*/ 27 w 53"/>
                <a:gd name="T3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3">
                  <a:moveTo>
                    <a:pt x="27" y="93"/>
                  </a:moveTo>
                  <a:cubicBezTo>
                    <a:pt x="12" y="93"/>
                    <a:pt x="0" y="81"/>
                    <a:pt x="0" y="67"/>
                  </a:cubicBezTo>
                  <a:cubicBezTo>
                    <a:pt x="0" y="64"/>
                    <a:pt x="3" y="61"/>
                    <a:pt x="6" y="61"/>
                  </a:cubicBezTo>
                  <a:cubicBezTo>
                    <a:pt x="10" y="61"/>
                    <a:pt x="12" y="64"/>
                    <a:pt x="12" y="67"/>
                  </a:cubicBezTo>
                  <a:cubicBezTo>
                    <a:pt x="12" y="75"/>
                    <a:pt x="19" y="81"/>
                    <a:pt x="27" y="81"/>
                  </a:cubicBezTo>
                  <a:cubicBezTo>
                    <a:pt x="35" y="81"/>
                    <a:pt x="41" y="75"/>
                    <a:pt x="41" y="67"/>
                  </a:cubicBezTo>
                  <a:cubicBezTo>
                    <a:pt x="41" y="59"/>
                    <a:pt x="35" y="52"/>
                    <a:pt x="27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29"/>
                    <a:pt x="51" y="32"/>
                    <a:pt x="47" y="32"/>
                  </a:cubicBezTo>
                  <a:cubicBezTo>
                    <a:pt x="44" y="32"/>
                    <a:pt x="41" y="29"/>
                    <a:pt x="41" y="26"/>
                  </a:cubicBezTo>
                  <a:cubicBezTo>
                    <a:pt x="41" y="18"/>
                    <a:pt x="35" y="12"/>
                    <a:pt x="27" y="12"/>
                  </a:cubicBezTo>
                  <a:cubicBezTo>
                    <a:pt x="19" y="12"/>
                    <a:pt x="12" y="18"/>
                    <a:pt x="12" y="26"/>
                  </a:cubicBezTo>
                  <a:cubicBezTo>
                    <a:pt x="12" y="34"/>
                    <a:pt x="19" y="40"/>
                    <a:pt x="27" y="40"/>
                  </a:cubicBezTo>
                  <a:cubicBezTo>
                    <a:pt x="41" y="40"/>
                    <a:pt x="53" y="52"/>
                    <a:pt x="53" y="67"/>
                  </a:cubicBezTo>
                  <a:cubicBezTo>
                    <a:pt x="53" y="81"/>
                    <a:pt x="41" y="93"/>
                    <a:pt x="2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1" name="Group 21">
            <a:extLst>
              <a:ext uri="{FF2B5EF4-FFF2-40B4-BE49-F238E27FC236}">
                <a16:creationId xmlns:a16="http://schemas.microsoft.com/office/drawing/2014/main" id="{DF8633A8-0907-CE44-BEF9-83365247F28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20433" y="3170602"/>
            <a:ext cx="473118" cy="374241"/>
            <a:chOff x="526" y="695"/>
            <a:chExt cx="445" cy="352"/>
          </a:xfrm>
          <a:solidFill>
            <a:schemeClr val="accent1"/>
          </a:solidFill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0AA12124-D907-9A4D-80E8-82D0A9B10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41"/>
              <a:ext cx="382" cy="306"/>
            </a:xfrm>
            <a:custGeom>
              <a:avLst/>
              <a:gdLst>
                <a:gd name="T0" fmla="*/ 243 w 250"/>
                <a:gd name="T1" fmla="*/ 191 h 204"/>
                <a:gd name="T2" fmla="*/ 13 w 250"/>
                <a:gd name="T3" fmla="*/ 191 h 204"/>
                <a:gd name="T4" fmla="*/ 13 w 250"/>
                <a:gd name="T5" fmla="*/ 8 h 204"/>
                <a:gd name="T6" fmla="*/ 7 w 250"/>
                <a:gd name="T7" fmla="*/ 0 h 204"/>
                <a:gd name="T8" fmla="*/ 0 w 250"/>
                <a:gd name="T9" fmla="*/ 8 h 204"/>
                <a:gd name="T10" fmla="*/ 0 w 250"/>
                <a:gd name="T11" fmla="*/ 198 h 204"/>
                <a:gd name="T12" fmla="*/ 7 w 250"/>
                <a:gd name="T13" fmla="*/ 204 h 204"/>
                <a:gd name="T14" fmla="*/ 243 w 250"/>
                <a:gd name="T15" fmla="*/ 204 h 204"/>
                <a:gd name="T16" fmla="*/ 250 w 250"/>
                <a:gd name="T17" fmla="*/ 198 h 204"/>
                <a:gd name="T18" fmla="*/ 243 w 250"/>
                <a:gd name="T19" fmla="*/ 19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04">
                  <a:moveTo>
                    <a:pt x="243" y="191"/>
                  </a:moveTo>
                  <a:cubicBezTo>
                    <a:pt x="13" y="191"/>
                    <a:pt x="13" y="191"/>
                    <a:pt x="13" y="19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4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1"/>
                    <a:pt x="3" y="204"/>
                    <a:pt x="7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7" y="204"/>
                    <a:pt x="250" y="201"/>
                    <a:pt x="250" y="198"/>
                  </a:cubicBezTo>
                  <a:cubicBezTo>
                    <a:pt x="250" y="194"/>
                    <a:pt x="247" y="191"/>
                    <a:pt x="24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F4562066-1535-0A41-9AF3-02D89DD89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" y="695"/>
              <a:ext cx="398" cy="284"/>
            </a:xfrm>
            <a:custGeom>
              <a:avLst/>
              <a:gdLst>
                <a:gd name="T0" fmla="*/ 208 w 260"/>
                <a:gd name="T1" fmla="*/ 0 h 190"/>
                <a:gd name="T2" fmla="*/ 157 w 260"/>
                <a:gd name="T3" fmla="*/ 51 h 190"/>
                <a:gd name="T4" fmla="*/ 173 w 260"/>
                <a:gd name="T5" fmla="*/ 89 h 190"/>
                <a:gd name="T6" fmla="*/ 149 w 260"/>
                <a:gd name="T7" fmla="*/ 122 h 190"/>
                <a:gd name="T8" fmla="*/ 139 w 260"/>
                <a:gd name="T9" fmla="*/ 120 h 190"/>
                <a:gd name="T10" fmla="*/ 122 w 260"/>
                <a:gd name="T11" fmla="*/ 126 h 190"/>
                <a:gd name="T12" fmla="*/ 104 w 260"/>
                <a:gd name="T13" fmla="*/ 113 h 190"/>
                <a:gd name="T14" fmla="*/ 106 w 260"/>
                <a:gd name="T15" fmla="*/ 104 h 190"/>
                <a:gd name="T16" fmla="*/ 80 w 260"/>
                <a:gd name="T17" fmla="*/ 78 h 190"/>
                <a:gd name="T18" fmla="*/ 55 w 260"/>
                <a:gd name="T19" fmla="*/ 104 h 190"/>
                <a:gd name="T20" fmla="*/ 59 w 260"/>
                <a:gd name="T21" fmla="*/ 118 h 190"/>
                <a:gd name="T22" fmla="*/ 37 w 260"/>
                <a:gd name="T23" fmla="*/ 141 h 190"/>
                <a:gd name="T24" fmla="*/ 26 w 260"/>
                <a:gd name="T25" fmla="*/ 139 h 190"/>
                <a:gd name="T26" fmla="*/ 0 w 260"/>
                <a:gd name="T27" fmla="*/ 164 h 190"/>
                <a:gd name="T28" fmla="*/ 26 w 260"/>
                <a:gd name="T29" fmla="*/ 190 h 190"/>
                <a:gd name="T30" fmla="*/ 52 w 260"/>
                <a:gd name="T31" fmla="*/ 164 h 190"/>
                <a:gd name="T32" fmla="*/ 47 w 260"/>
                <a:gd name="T33" fmla="*/ 150 h 190"/>
                <a:gd name="T34" fmla="*/ 69 w 260"/>
                <a:gd name="T35" fmla="*/ 127 h 190"/>
                <a:gd name="T36" fmla="*/ 80 w 260"/>
                <a:gd name="T37" fmla="*/ 130 h 190"/>
                <a:gd name="T38" fmla="*/ 97 w 260"/>
                <a:gd name="T39" fmla="*/ 123 h 190"/>
                <a:gd name="T40" fmla="*/ 115 w 260"/>
                <a:gd name="T41" fmla="*/ 137 h 190"/>
                <a:gd name="T42" fmla="*/ 113 w 260"/>
                <a:gd name="T43" fmla="*/ 146 h 190"/>
                <a:gd name="T44" fmla="*/ 139 w 260"/>
                <a:gd name="T45" fmla="*/ 171 h 190"/>
                <a:gd name="T46" fmla="*/ 165 w 260"/>
                <a:gd name="T47" fmla="*/ 146 h 190"/>
                <a:gd name="T48" fmla="*/ 159 w 260"/>
                <a:gd name="T49" fmla="*/ 130 h 190"/>
                <a:gd name="T50" fmla="*/ 183 w 260"/>
                <a:gd name="T51" fmla="*/ 97 h 190"/>
                <a:gd name="T52" fmla="*/ 208 w 260"/>
                <a:gd name="T53" fmla="*/ 103 h 190"/>
                <a:gd name="T54" fmla="*/ 260 w 260"/>
                <a:gd name="T55" fmla="*/ 51 h 190"/>
                <a:gd name="T56" fmla="*/ 208 w 260"/>
                <a:gd name="T57" fmla="*/ 0 h 190"/>
                <a:gd name="T58" fmla="*/ 38 w 260"/>
                <a:gd name="T59" fmla="*/ 164 h 190"/>
                <a:gd name="T60" fmla="*/ 26 w 260"/>
                <a:gd name="T61" fmla="*/ 177 h 190"/>
                <a:gd name="T62" fmla="*/ 13 w 260"/>
                <a:gd name="T63" fmla="*/ 164 h 190"/>
                <a:gd name="T64" fmla="*/ 26 w 260"/>
                <a:gd name="T65" fmla="*/ 152 h 190"/>
                <a:gd name="T66" fmla="*/ 28 w 260"/>
                <a:gd name="T67" fmla="*/ 152 h 190"/>
                <a:gd name="T68" fmla="*/ 37 w 260"/>
                <a:gd name="T69" fmla="*/ 161 h 190"/>
                <a:gd name="T70" fmla="*/ 38 w 260"/>
                <a:gd name="T71" fmla="*/ 164 h 190"/>
                <a:gd name="T72" fmla="*/ 80 w 260"/>
                <a:gd name="T73" fmla="*/ 116 h 190"/>
                <a:gd name="T74" fmla="*/ 78 w 260"/>
                <a:gd name="T75" fmla="*/ 116 h 190"/>
                <a:gd name="T76" fmla="*/ 69 w 260"/>
                <a:gd name="T77" fmla="*/ 107 h 190"/>
                <a:gd name="T78" fmla="*/ 69 w 260"/>
                <a:gd name="T79" fmla="*/ 104 h 190"/>
                <a:gd name="T80" fmla="*/ 80 w 260"/>
                <a:gd name="T81" fmla="*/ 91 h 190"/>
                <a:gd name="T82" fmla="*/ 93 w 260"/>
                <a:gd name="T83" fmla="*/ 104 h 190"/>
                <a:gd name="T84" fmla="*/ 93 w 260"/>
                <a:gd name="T85" fmla="*/ 105 h 190"/>
                <a:gd name="T86" fmla="*/ 85 w 260"/>
                <a:gd name="T87" fmla="*/ 115 h 190"/>
                <a:gd name="T88" fmla="*/ 80 w 260"/>
                <a:gd name="T89" fmla="*/ 116 h 190"/>
                <a:gd name="T90" fmla="*/ 151 w 260"/>
                <a:gd name="T91" fmla="*/ 146 h 190"/>
                <a:gd name="T92" fmla="*/ 139 w 260"/>
                <a:gd name="T93" fmla="*/ 158 h 190"/>
                <a:gd name="T94" fmla="*/ 126 w 260"/>
                <a:gd name="T95" fmla="*/ 146 h 190"/>
                <a:gd name="T96" fmla="*/ 126 w 260"/>
                <a:gd name="T97" fmla="*/ 145 h 190"/>
                <a:gd name="T98" fmla="*/ 134 w 260"/>
                <a:gd name="T99" fmla="*/ 134 h 190"/>
                <a:gd name="T100" fmla="*/ 139 w 260"/>
                <a:gd name="T101" fmla="*/ 133 h 190"/>
                <a:gd name="T102" fmla="*/ 140 w 260"/>
                <a:gd name="T103" fmla="*/ 133 h 190"/>
                <a:gd name="T104" fmla="*/ 151 w 260"/>
                <a:gd name="T105" fmla="*/ 141 h 190"/>
                <a:gd name="T106" fmla="*/ 151 w 260"/>
                <a:gd name="T107" fmla="*/ 146 h 190"/>
                <a:gd name="T108" fmla="*/ 208 w 260"/>
                <a:gd name="T109" fmla="*/ 90 h 190"/>
                <a:gd name="T110" fmla="*/ 191 w 260"/>
                <a:gd name="T111" fmla="*/ 86 h 190"/>
                <a:gd name="T112" fmla="*/ 181 w 260"/>
                <a:gd name="T113" fmla="*/ 78 h 190"/>
                <a:gd name="T114" fmla="*/ 170 w 260"/>
                <a:gd name="T115" fmla="*/ 51 h 190"/>
                <a:gd name="T116" fmla="*/ 208 w 260"/>
                <a:gd name="T117" fmla="*/ 13 h 190"/>
                <a:gd name="T118" fmla="*/ 247 w 260"/>
                <a:gd name="T119" fmla="*/ 51 h 190"/>
                <a:gd name="T120" fmla="*/ 208 w 260"/>
                <a:gd name="T121" fmla="*/ 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" h="190">
                  <a:moveTo>
                    <a:pt x="208" y="0"/>
                  </a:moveTo>
                  <a:cubicBezTo>
                    <a:pt x="180" y="0"/>
                    <a:pt x="157" y="23"/>
                    <a:pt x="157" y="51"/>
                  </a:cubicBezTo>
                  <a:cubicBezTo>
                    <a:pt x="157" y="66"/>
                    <a:pt x="163" y="80"/>
                    <a:pt x="173" y="89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45" y="121"/>
                    <a:pt x="142" y="120"/>
                    <a:pt x="139" y="120"/>
                  </a:cubicBezTo>
                  <a:cubicBezTo>
                    <a:pt x="133" y="120"/>
                    <a:pt x="126" y="122"/>
                    <a:pt x="122" y="126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0"/>
                    <a:pt x="106" y="107"/>
                    <a:pt x="106" y="104"/>
                  </a:cubicBezTo>
                  <a:cubicBezTo>
                    <a:pt x="106" y="90"/>
                    <a:pt x="94" y="78"/>
                    <a:pt x="80" y="78"/>
                  </a:cubicBezTo>
                  <a:cubicBezTo>
                    <a:pt x="67" y="78"/>
                    <a:pt x="55" y="90"/>
                    <a:pt x="55" y="104"/>
                  </a:cubicBezTo>
                  <a:cubicBezTo>
                    <a:pt x="55" y="109"/>
                    <a:pt x="56" y="114"/>
                    <a:pt x="59" y="118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34" y="139"/>
                    <a:pt x="30" y="139"/>
                    <a:pt x="26" y="139"/>
                  </a:cubicBezTo>
                  <a:cubicBezTo>
                    <a:pt x="12" y="139"/>
                    <a:pt x="0" y="150"/>
                    <a:pt x="0" y="164"/>
                  </a:cubicBezTo>
                  <a:cubicBezTo>
                    <a:pt x="0" y="179"/>
                    <a:pt x="12" y="190"/>
                    <a:pt x="26" y="190"/>
                  </a:cubicBezTo>
                  <a:cubicBezTo>
                    <a:pt x="40" y="190"/>
                    <a:pt x="52" y="179"/>
                    <a:pt x="52" y="164"/>
                  </a:cubicBezTo>
                  <a:cubicBezTo>
                    <a:pt x="52" y="159"/>
                    <a:pt x="50" y="155"/>
                    <a:pt x="47" y="150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2" y="129"/>
                    <a:pt x="77" y="130"/>
                    <a:pt x="80" y="130"/>
                  </a:cubicBezTo>
                  <a:cubicBezTo>
                    <a:pt x="86" y="130"/>
                    <a:pt x="93" y="127"/>
                    <a:pt x="97" y="123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4" y="139"/>
                    <a:pt x="113" y="142"/>
                    <a:pt x="113" y="146"/>
                  </a:cubicBezTo>
                  <a:cubicBezTo>
                    <a:pt x="113" y="159"/>
                    <a:pt x="125" y="171"/>
                    <a:pt x="139" y="171"/>
                  </a:cubicBezTo>
                  <a:cubicBezTo>
                    <a:pt x="153" y="171"/>
                    <a:pt x="165" y="159"/>
                    <a:pt x="165" y="146"/>
                  </a:cubicBezTo>
                  <a:cubicBezTo>
                    <a:pt x="165" y="139"/>
                    <a:pt x="162" y="134"/>
                    <a:pt x="159" y="130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91" y="101"/>
                    <a:pt x="199" y="103"/>
                    <a:pt x="208" y="103"/>
                  </a:cubicBezTo>
                  <a:cubicBezTo>
                    <a:pt x="237" y="103"/>
                    <a:pt x="260" y="80"/>
                    <a:pt x="260" y="51"/>
                  </a:cubicBezTo>
                  <a:cubicBezTo>
                    <a:pt x="260" y="23"/>
                    <a:pt x="237" y="0"/>
                    <a:pt x="208" y="0"/>
                  </a:cubicBezTo>
                  <a:close/>
                  <a:moveTo>
                    <a:pt x="38" y="164"/>
                  </a:moveTo>
                  <a:cubicBezTo>
                    <a:pt x="38" y="172"/>
                    <a:pt x="33" y="177"/>
                    <a:pt x="26" y="177"/>
                  </a:cubicBezTo>
                  <a:cubicBezTo>
                    <a:pt x="19" y="177"/>
                    <a:pt x="13" y="172"/>
                    <a:pt x="13" y="164"/>
                  </a:cubicBezTo>
                  <a:cubicBezTo>
                    <a:pt x="13" y="157"/>
                    <a:pt x="19" y="152"/>
                    <a:pt x="26" y="152"/>
                  </a:cubicBezTo>
                  <a:cubicBezTo>
                    <a:pt x="27" y="152"/>
                    <a:pt x="28" y="152"/>
                    <a:pt x="28" y="152"/>
                  </a:cubicBezTo>
                  <a:cubicBezTo>
                    <a:pt x="33" y="153"/>
                    <a:pt x="37" y="156"/>
                    <a:pt x="37" y="161"/>
                  </a:cubicBezTo>
                  <a:cubicBezTo>
                    <a:pt x="38" y="162"/>
                    <a:pt x="38" y="164"/>
                    <a:pt x="38" y="164"/>
                  </a:cubicBezTo>
                  <a:close/>
                  <a:moveTo>
                    <a:pt x="80" y="116"/>
                  </a:moveTo>
                  <a:cubicBezTo>
                    <a:pt x="80" y="116"/>
                    <a:pt x="79" y="116"/>
                    <a:pt x="78" y="116"/>
                  </a:cubicBezTo>
                  <a:cubicBezTo>
                    <a:pt x="74" y="115"/>
                    <a:pt x="69" y="112"/>
                    <a:pt x="69" y="107"/>
                  </a:cubicBezTo>
                  <a:cubicBezTo>
                    <a:pt x="69" y="106"/>
                    <a:pt x="69" y="105"/>
                    <a:pt x="69" y="104"/>
                  </a:cubicBezTo>
                  <a:cubicBezTo>
                    <a:pt x="69" y="97"/>
                    <a:pt x="74" y="91"/>
                    <a:pt x="80" y="91"/>
                  </a:cubicBezTo>
                  <a:cubicBezTo>
                    <a:pt x="87" y="91"/>
                    <a:pt x="93" y="97"/>
                    <a:pt x="93" y="104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9"/>
                    <a:pt x="90" y="114"/>
                    <a:pt x="85" y="115"/>
                  </a:cubicBezTo>
                  <a:cubicBezTo>
                    <a:pt x="84" y="116"/>
                    <a:pt x="82" y="116"/>
                    <a:pt x="80" y="116"/>
                  </a:cubicBezTo>
                  <a:close/>
                  <a:moveTo>
                    <a:pt x="151" y="146"/>
                  </a:moveTo>
                  <a:cubicBezTo>
                    <a:pt x="151" y="152"/>
                    <a:pt x="145" y="158"/>
                    <a:pt x="139" y="158"/>
                  </a:cubicBezTo>
                  <a:cubicBezTo>
                    <a:pt x="132" y="158"/>
                    <a:pt x="126" y="152"/>
                    <a:pt x="126" y="146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6" y="139"/>
                    <a:pt x="130" y="136"/>
                    <a:pt x="134" y="134"/>
                  </a:cubicBezTo>
                  <a:cubicBezTo>
                    <a:pt x="135" y="133"/>
                    <a:pt x="137" y="133"/>
                    <a:pt x="139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4" y="133"/>
                    <a:pt x="149" y="137"/>
                    <a:pt x="151" y="141"/>
                  </a:cubicBezTo>
                  <a:cubicBezTo>
                    <a:pt x="151" y="142"/>
                    <a:pt x="151" y="144"/>
                    <a:pt x="151" y="146"/>
                  </a:cubicBezTo>
                  <a:close/>
                  <a:moveTo>
                    <a:pt x="208" y="90"/>
                  </a:moveTo>
                  <a:cubicBezTo>
                    <a:pt x="202" y="90"/>
                    <a:pt x="197" y="89"/>
                    <a:pt x="191" y="86"/>
                  </a:cubicBezTo>
                  <a:cubicBezTo>
                    <a:pt x="188" y="84"/>
                    <a:pt x="184" y="82"/>
                    <a:pt x="181" y="78"/>
                  </a:cubicBezTo>
                  <a:cubicBezTo>
                    <a:pt x="175" y="72"/>
                    <a:pt x="170" y="62"/>
                    <a:pt x="170" y="51"/>
                  </a:cubicBezTo>
                  <a:cubicBezTo>
                    <a:pt x="170" y="30"/>
                    <a:pt x="187" y="13"/>
                    <a:pt x="208" y="13"/>
                  </a:cubicBezTo>
                  <a:cubicBezTo>
                    <a:pt x="230" y="13"/>
                    <a:pt x="247" y="30"/>
                    <a:pt x="247" y="51"/>
                  </a:cubicBezTo>
                  <a:cubicBezTo>
                    <a:pt x="247" y="73"/>
                    <a:pt x="230" y="90"/>
                    <a:pt x="20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B9353C7F-D73E-B741-B879-7A160E09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800"/>
              <a:ext cx="17" cy="16"/>
            </a:xfrm>
            <a:custGeom>
              <a:avLst/>
              <a:gdLst>
                <a:gd name="T0" fmla="*/ 0 w 17"/>
                <a:gd name="T1" fmla="*/ 0 h 16"/>
                <a:gd name="T2" fmla="*/ 17 w 17"/>
                <a:gd name="T3" fmla="*/ 0 h 16"/>
                <a:gd name="T4" fmla="*/ 17 w 17"/>
                <a:gd name="T5" fmla="*/ 16 h 16"/>
                <a:gd name="T6" fmla="*/ 0 w 17"/>
                <a:gd name="T7" fmla="*/ 16 h 16"/>
                <a:gd name="T8" fmla="*/ 0 w 17"/>
                <a:gd name="T9" fmla="*/ 0 h 16"/>
                <a:gd name="T10" fmla="*/ 0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lnTo>
                    <a:pt x="17" y="0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6486A7B7-4FAD-3449-8DAB-F23DCD605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" y="725"/>
              <a:ext cx="65" cy="67"/>
            </a:xfrm>
            <a:custGeom>
              <a:avLst/>
              <a:gdLst>
                <a:gd name="T0" fmla="*/ 21 w 43"/>
                <a:gd name="T1" fmla="*/ 0 h 45"/>
                <a:gd name="T2" fmla="*/ 6 w 43"/>
                <a:gd name="T3" fmla="*/ 6 h 45"/>
                <a:gd name="T4" fmla="*/ 0 w 43"/>
                <a:gd name="T5" fmla="*/ 18 h 45"/>
                <a:gd name="T6" fmla="*/ 10 w 43"/>
                <a:gd name="T7" fmla="*/ 19 h 45"/>
                <a:gd name="T8" fmla="*/ 14 w 43"/>
                <a:gd name="T9" fmla="*/ 12 h 45"/>
                <a:gd name="T10" fmla="*/ 21 w 43"/>
                <a:gd name="T11" fmla="*/ 9 h 45"/>
                <a:gd name="T12" fmla="*/ 28 w 43"/>
                <a:gd name="T13" fmla="*/ 11 h 45"/>
                <a:gd name="T14" fmla="*/ 31 w 43"/>
                <a:gd name="T15" fmla="*/ 17 h 45"/>
                <a:gd name="T16" fmla="*/ 29 w 43"/>
                <a:gd name="T17" fmla="*/ 22 h 45"/>
                <a:gd name="T18" fmla="*/ 24 w 43"/>
                <a:gd name="T19" fmla="*/ 27 h 45"/>
                <a:gd name="T20" fmla="*/ 17 w 43"/>
                <a:gd name="T21" fmla="*/ 35 h 45"/>
                <a:gd name="T22" fmla="*/ 15 w 43"/>
                <a:gd name="T23" fmla="*/ 43 h 45"/>
                <a:gd name="T24" fmla="*/ 16 w 43"/>
                <a:gd name="T25" fmla="*/ 45 h 45"/>
                <a:gd name="T26" fmla="*/ 26 w 43"/>
                <a:gd name="T27" fmla="*/ 45 h 45"/>
                <a:gd name="T28" fmla="*/ 27 w 43"/>
                <a:gd name="T29" fmla="*/ 39 h 45"/>
                <a:gd name="T30" fmla="*/ 31 w 43"/>
                <a:gd name="T31" fmla="*/ 34 h 45"/>
                <a:gd name="T32" fmla="*/ 40 w 43"/>
                <a:gd name="T33" fmla="*/ 25 h 45"/>
                <a:gd name="T34" fmla="*/ 43 w 43"/>
                <a:gd name="T35" fmla="*/ 17 h 45"/>
                <a:gd name="T36" fmla="*/ 36 w 43"/>
                <a:gd name="T37" fmla="*/ 6 h 45"/>
                <a:gd name="T38" fmla="*/ 21 w 43"/>
                <a:gd name="T3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5">
                  <a:moveTo>
                    <a:pt x="21" y="0"/>
                  </a:move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6"/>
                    <a:pt x="12" y="13"/>
                    <a:pt x="14" y="12"/>
                  </a:cubicBezTo>
                  <a:cubicBezTo>
                    <a:pt x="16" y="10"/>
                    <a:pt x="19" y="9"/>
                    <a:pt x="21" y="9"/>
                  </a:cubicBezTo>
                  <a:cubicBezTo>
                    <a:pt x="25" y="9"/>
                    <a:pt x="27" y="10"/>
                    <a:pt x="28" y="11"/>
                  </a:cubicBezTo>
                  <a:cubicBezTo>
                    <a:pt x="30" y="13"/>
                    <a:pt x="31" y="15"/>
                    <a:pt x="31" y="17"/>
                  </a:cubicBezTo>
                  <a:cubicBezTo>
                    <a:pt x="31" y="19"/>
                    <a:pt x="31" y="20"/>
                    <a:pt x="29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20" y="30"/>
                    <a:pt x="19" y="32"/>
                    <a:pt x="17" y="35"/>
                  </a:cubicBezTo>
                  <a:cubicBezTo>
                    <a:pt x="16" y="36"/>
                    <a:pt x="15" y="39"/>
                    <a:pt x="15" y="43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3"/>
                    <a:pt x="26" y="40"/>
                    <a:pt x="27" y="39"/>
                  </a:cubicBezTo>
                  <a:cubicBezTo>
                    <a:pt x="27" y="38"/>
                    <a:pt x="28" y="36"/>
                    <a:pt x="31" y="34"/>
                  </a:cubicBezTo>
                  <a:cubicBezTo>
                    <a:pt x="36" y="30"/>
                    <a:pt x="39" y="27"/>
                    <a:pt x="40" y="25"/>
                  </a:cubicBezTo>
                  <a:cubicBezTo>
                    <a:pt x="42" y="23"/>
                    <a:pt x="43" y="20"/>
                    <a:pt x="43" y="17"/>
                  </a:cubicBezTo>
                  <a:cubicBezTo>
                    <a:pt x="43" y="13"/>
                    <a:pt x="40" y="9"/>
                    <a:pt x="36" y="6"/>
                  </a:cubicBezTo>
                  <a:cubicBezTo>
                    <a:pt x="33" y="2"/>
                    <a:pt x="2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71">
            <a:extLst>
              <a:ext uri="{FF2B5EF4-FFF2-40B4-BE49-F238E27FC236}">
                <a16:creationId xmlns:a16="http://schemas.microsoft.com/office/drawing/2014/main" id="{812AA5DC-A4DD-534D-91AC-87DD09713D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67337" y="3111955"/>
            <a:ext cx="516168" cy="491534"/>
            <a:chOff x="6721" y="1874"/>
            <a:chExt cx="440" cy="419"/>
          </a:xfrm>
          <a:solidFill>
            <a:schemeClr val="accent1"/>
          </a:solidFill>
        </p:grpSpPr>
        <p:sp>
          <p:nvSpPr>
            <p:cNvPr id="247" name="Freeform 72">
              <a:extLst>
                <a:ext uri="{FF2B5EF4-FFF2-40B4-BE49-F238E27FC236}">
                  <a16:creationId xmlns:a16="http://schemas.microsoft.com/office/drawing/2014/main" id="{1D7E026E-1643-2347-9166-545F7A08B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3" y="1952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48" name="Freeform 73">
              <a:extLst>
                <a:ext uri="{FF2B5EF4-FFF2-40B4-BE49-F238E27FC236}">
                  <a16:creationId xmlns:a16="http://schemas.microsoft.com/office/drawing/2014/main" id="{5351C73B-0BA7-0241-A5BE-40597F228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9" y="1898"/>
              <a:ext cx="182" cy="180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2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15 w 119"/>
                <a:gd name="T31" fmla="*/ 48 h 120"/>
                <a:gd name="T32" fmla="*/ 107 w 119"/>
                <a:gd name="T33" fmla="*/ 60 h 120"/>
                <a:gd name="T34" fmla="*/ 115 w 119"/>
                <a:gd name="T35" fmla="*/ 71 h 120"/>
                <a:gd name="T36" fmla="*/ 106 w 119"/>
                <a:gd name="T37" fmla="*/ 100 h 120"/>
                <a:gd name="T38" fmla="*/ 97 w 119"/>
                <a:gd name="T39" fmla="*/ 102 h 120"/>
                <a:gd name="T40" fmla="*/ 78 w 119"/>
                <a:gd name="T41" fmla="*/ 104 h 120"/>
                <a:gd name="T42" fmla="*/ 72 w 119"/>
                <a:gd name="T43" fmla="*/ 120 h 120"/>
                <a:gd name="T44" fmla="*/ 66 w 119"/>
                <a:gd name="T45" fmla="*/ 108 h 120"/>
                <a:gd name="T46" fmla="*/ 71 w 119"/>
                <a:gd name="T47" fmla="*/ 94 h 120"/>
                <a:gd name="T48" fmla="*/ 92 w 119"/>
                <a:gd name="T49" fmla="*/ 85 h 120"/>
                <a:gd name="T50" fmla="*/ 104 w 119"/>
                <a:gd name="T51" fmla="*/ 78 h 120"/>
                <a:gd name="T52" fmla="*/ 95 w 119"/>
                <a:gd name="T53" fmla="*/ 68 h 120"/>
                <a:gd name="T54" fmla="*/ 94 w 119"/>
                <a:gd name="T55" fmla="*/ 51 h 120"/>
                <a:gd name="T56" fmla="*/ 104 w 119"/>
                <a:gd name="T57" fmla="*/ 41 h 120"/>
                <a:gd name="T58" fmla="*/ 92 w 119"/>
                <a:gd name="T59" fmla="*/ 34 h 120"/>
                <a:gd name="T60" fmla="*/ 70 w 119"/>
                <a:gd name="T61" fmla="*/ 25 h 120"/>
                <a:gd name="T62" fmla="*/ 66 w 119"/>
                <a:gd name="T63" fmla="*/ 12 h 120"/>
                <a:gd name="T64" fmla="*/ 54 w 119"/>
                <a:gd name="T65" fmla="*/ 19 h 120"/>
                <a:gd name="T66" fmla="*/ 35 w 119"/>
                <a:gd name="T67" fmla="*/ 33 h 120"/>
                <a:gd name="T68" fmla="*/ 21 w 119"/>
                <a:gd name="T69" fmla="*/ 30 h 120"/>
                <a:gd name="T70" fmla="*/ 22 w 119"/>
                <a:gd name="T71" fmla="*/ 45 h 120"/>
                <a:gd name="T72" fmla="*/ 23 w 119"/>
                <a:gd name="T73" fmla="*/ 60 h 120"/>
                <a:gd name="T74" fmla="*/ 22 w 119"/>
                <a:gd name="T75" fmla="*/ 74 h 120"/>
                <a:gd name="T76" fmla="*/ 21 w 119"/>
                <a:gd name="T77" fmla="*/ 89 h 120"/>
                <a:gd name="T78" fmla="*/ 35 w 119"/>
                <a:gd name="T79" fmla="*/ 86 h 120"/>
                <a:gd name="T80" fmla="*/ 54 w 119"/>
                <a:gd name="T81" fmla="*/ 10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4"/>
                  </a:cubicBezTo>
                  <a:cubicBezTo>
                    <a:pt x="1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9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3"/>
                    <a:pt x="118" y="44"/>
                  </a:cubicBezTo>
                  <a:cubicBezTo>
                    <a:pt x="118" y="46"/>
                    <a:pt x="117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8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4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1" y="94"/>
                  </a:cubicBezTo>
                  <a:cubicBezTo>
                    <a:pt x="76" y="92"/>
                    <a:pt x="81" y="90"/>
                    <a:pt x="85" y="86"/>
                  </a:cubicBezTo>
                  <a:cubicBezTo>
                    <a:pt x="87" y="84"/>
                    <a:pt x="89" y="83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5" y="73"/>
                    <a:pt x="94" y="70"/>
                    <a:pt x="95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7" y="35"/>
                    <a:pt x="85" y="33"/>
                  </a:cubicBezTo>
                  <a:cubicBezTo>
                    <a:pt x="81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3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5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0"/>
                    <a:pt x="24" y="73"/>
                    <a:pt x="22" y="7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49" name="Freeform 74">
              <a:extLst>
                <a:ext uri="{FF2B5EF4-FFF2-40B4-BE49-F238E27FC236}">
                  <a16:creationId xmlns:a16="http://schemas.microsoft.com/office/drawing/2014/main" id="{D0E469F3-B678-D945-AFB3-6BFFD229C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6" y="2095"/>
              <a:ext cx="330" cy="198"/>
            </a:xfrm>
            <a:custGeom>
              <a:avLst/>
              <a:gdLst>
                <a:gd name="T0" fmla="*/ 210 w 216"/>
                <a:gd name="T1" fmla="*/ 132 h 132"/>
                <a:gd name="T2" fmla="*/ 6 w 216"/>
                <a:gd name="T3" fmla="*/ 132 h 132"/>
                <a:gd name="T4" fmla="*/ 0 w 216"/>
                <a:gd name="T5" fmla="*/ 126 h 132"/>
                <a:gd name="T6" fmla="*/ 0 w 216"/>
                <a:gd name="T7" fmla="*/ 6 h 132"/>
                <a:gd name="T8" fmla="*/ 6 w 216"/>
                <a:gd name="T9" fmla="*/ 0 h 132"/>
                <a:gd name="T10" fmla="*/ 210 w 216"/>
                <a:gd name="T11" fmla="*/ 0 h 132"/>
                <a:gd name="T12" fmla="*/ 216 w 216"/>
                <a:gd name="T13" fmla="*/ 6 h 132"/>
                <a:gd name="T14" fmla="*/ 216 w 216"/>
                <a:gd name="T15" fmla="*/ 126 h 132"/>
                <a:gd name="T16" fmla="*/ 210 w 216"/>
                <a:gd name="T17" fmla="*/ 132 h 132"/>
                <a:gd name="T18" fmla="*/ 12 w 216"/>
                <a:gd name="T19" fmla="*/ 120 h 132"/>
                <a:gd name="T20" fmla="*/ 204 w 216"/>
                <a:gd name="T21" fmla="*/ 120 h 132"/>
                <a:gd name="T22" fmla="*/ 204 w 216"/>
                <a:gd name="T23" fmla="*/ 12 h 132"/>
                <a:gd name="T24" fmla="*/ 12 w 216"/>
                <a:gd name="T25" fmla="*/ 12 h 132"/>
                <a:gd name="T26" fmla="*/ 12 w 216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132">
                  <a:moveTo>
                    <a:pt x="210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3" y="132"/>
                    <a:pt x="0" y="129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4" y="0"/>
                    <a:pt x="216" y="2"/>
                    <a:pt x="216" y="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9"/>
                    <a:pt x="214" y="132"/>
                    <a:pt x="210" y="132"/>
                  </a:cubicBezTo>
                  <a:close/>
                  <a:moveTo>
                    <a:pt x="12" y="120"/>
                  </a:moveTo>
                  <a:cubicBezTo>
                    <a:pt x="204" y="120"/>
                    <a:pt x="204" y="120"/>
                    <a:pt x="204" y="12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0" name="Freeform 75">
              <a:extLst>
                <a:ext uri="{FF2B5EF4-FFF2-40B4-BE49-F238E27FC236}">
                  <a16:creationId xmlns:a16="http://schemas.microsoft.com/office/drawing/2014/main" id="{B77FEEF7-7A7C-6643-BD56-5BEB58280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" y="2049"/>
              <a:ext cx="330" cy="64"/>
            </a:xfrm>
            <a:custGeom>
              <a:avLst/>
              <a:gdLst>
                <a:gd name="T0" fmla="*/ 210 w 216"/>
                <a:gd name="T1" fmla="*/ 43 h 43"/>
                <a:gd name="T2" fmla="*/ 6 w 216"/>
                <a:gd name="T3" fmla="*/ 43 h 43"/>
                <a:gd name="T4" fmla="*/ 1 w 216"/>
                <a:gd name="T5" fmla="*/ 40 h 43"/>
                <a:gd name="T6" fmla="*/ 1 w 216"/>
                <a:gd name="T7" fmla="*/ 35 h 43"/>
                <a:gd name="T8" fmla="*/ 11 w 216"/>
                <a:gd name="T9" fmla="*/ 5 h 43"/>
                <a:gd name="T10" fmla="*/ 18 w 216"/>
                <a:gd name="T11" fmla="*/ 1 h 43"/>
                <a:gd name="T12" fmla="*/ 22 w 216"/>
                <a:gd name="T13" fmla="*/ 8 h 43"/>
                <a:gd name="T14" fmla="*/ 15 w 216"/>
                <a:gd name="T15" fmla="*/ 31 h 43"/>
                <a:gd name="T16" fmla="*/ 210 w 216"/>
                <a:gd name="T17" fmla="*/ 31 h 43"/>
                <a:gd name="T18" fmla="*/ 216 w 216"/>
                <a:gd name="T19" fmla="*/ 37 h 43"/>
                <a:gd name="T20" fmla="*/ 210 w 216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43">
                  <a:moveTo>
                    <a:pt x="210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2"/>
                    <a:pt x="1" y="40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2"/>
                    <a:pt x="15" y="0"/>
                    <a:pt x="18" y="1"/>
                  </a:cubicBezTo>
                  <a:cubicBezTo>
                    <a:pt x="21" y="2"/>
                    <a:pt x="23" y="5"/>
                    <a:pt x="22" y="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4" y="31"/>
                    <a:pt x="216" y="33"/>
                    <a:pt x="216" y="37"/>
                  </a:cubicBezTo>
                  <a:cubicBezTo>
                    <a:pt x="216" y="40"/>
                    <a:pt x="214" y="43"/>
                    <a:pt x="21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1" name="Freeform 76">
              <a:extLst>
                <a:ext uri="{FF2B5EF4-FFF2-40B4-BE49-F238E27FC236}">
                  <a16:creationId xmlns:a16="http://schemas.microsoft.com/office/drawing/2014/main" id="{3B035025-AC90-7E49-BF74-FB46A87DC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" y="1988"/>
              <a:ext cx="72" cy="18"/>
            </a:xfrm>
            <a:custGeom>
              <a:avLst/>
              <a:gdLst>
                <a:gd name="T0" fmla="*/ 41 w 47"/>
                <a:gd name="T1" fmla="*/ 12 h 12"/>
                <a:gd name="T2" fmla="*/ 6 w 47"/>
                <a:gd name="T3" fmla="*/ 12 h 12"/>
                <a:gd name="T4" fmla="*/ 0 w 47"/>
                <a:gd name="T5" fmla="*/ 6 h 12"/>
                <a:gd name="T6" fmla="*/ 6 w 47"/>
                <a:gd name="T7" fmla="*/ 0 h 12"/>
                <a:gd name="T8" fmla="*/ 41 w 47"/>
                <a:gd name="T9" fmla="*/ 0 h 12"/>
                <a:gd name="T10" fmla="*/ 47 w 47"/>
                <a:gd name="T11" fmla="*/ 6 h 12"/>
                <a:gd name="T12" fmla="*/ 41 w 4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2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7" y="2"/>
                    <a:pt x="47" y="6"/>
                  </a:cubicBezTo>
                  <a:cubicBezTo>
                    <a:pt x="47" y="9"/>
                    <a:pt x="45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2" name="Freeform 77">
              <a:extLst>
                <a:ext uri="{FF2B5EF4-FFF2-40B4-BE49-F238E27FC236}">
                  <a16:creationId xmlns:a16="http://schemas.microsoft.com/office/drawing/2014/main" id="{4B9EEDFD-B5F6-5942-AA55-8425057F8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" y="1995"/>
              <a:ext cx="78" cy="77"/>
            </a:xfrm>
            <a:custGeom>
              <a:avLst/>
              <a:gdLst>
                <a:gd name="T0" fmla="*/ 44 w 51"/>
                <a:gd name="T1" fmla="*/ 51 h 51"/>
                <a:gd name="T2" fmla="*/ 40 w 51"/>
                <a:gd name="T3" fmla="*/ 49 h 51"/>
                <a:gd name="T4" fmla="*/ 2 w 51"/>
                <a:gd name="T5" fmla="*/ 11 h 51"/>
                <a:gd name="T6" fmla="*/ 2 w 51"/>
                <a:gd name="T7" fmla="*/ 2 h 51"/>
                <a:gd name="T8" fmla="*/ 11 w 51"/>
                <a:gd name="T9" fmla="*/ 2 h 51"/>
                <a:gd name="T10" fmla="*/ 48 w 51"/>
                <a:gd name="T11" fmla="*/ 40 h 51"/>
                <a:gd name="T12" fmla="*/ 48 w 51"/>
                <a:gd name="T13" fmla="*/ 49 h 51"/>
                <a:gd name="T14" fmla="*/ 44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cubicBezTo>
                    <a:pt x="43" y="51"/>
                    <a:pt x="41" y="50"/>
                    <a:pt x="40" y="4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3"/>
                    <a:pt x="51" y="47"/>
                    <a:pt x="48" y="49"/>
                  </a:cubicBezTo>
                  <a:cubicBezTo>
                    <a:pt x="47" y="50"/>
                    <a:pt x="46" y="51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3" name="Freeform 78">
              <a:extLst>
                <a:ext uri="{FF2B5EF4-FFF2-40B4-BE49-F238E27FC236}">
                  <a16:creationId xmlns:a16="http://schemas.microsoft.com/office/drawing/2014/main" id="{8B50B4AE-2180-ED47-B4DC-A8F6FCB2F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1" y="1874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5" y="108"/>
                    <a:pt x="0" y="8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8" y="96"/>
                    <a:pt x="96" y="77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4" name="Freeform 79">
              <a:extLst>
                <a:ext uri="{FF2B5EF4-FFF2-40B4-BE49-F238E27FC236}">
                  <a16:creationId xmlns:a16="http://schemas.microsoft.com/office/drawing/2014/main" id="{3D3213DB-D615-0D43-8639-180B3137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1" y="2203"/>
              <a:ext cx="128" cy="54"/>
            </a:xfrm>
            <a:custGeom>
              <a:avLst/>
              <a:gdLst>
                <a:gd name="T0" fmla="*/ 78 w 84"/>
                <a:gd name="T1" fmla="*/ 36 h 36"/>
                <a:gd name="T2" fmla="*/ 6 w 84"/>
                <a:gd name="T3" fmla="*/ 36 h 36"/>
                <a:gd name="T4" fmla="*/ 0 w 84"/>
                <a:gd name="T5" fmla="*/ 30 h 36"/>
                <a:gd name="T6" fmla="*/ 0 w 84"/>
                <a:gd name="T7" fmla="*/ 6 h 36"/>
                <a:gd name="T8" fmla="*/ 6 w 84"/>
                <a:gd name="T9" fmla="*/ 0 h 36"/>
                <a:gd name="T10" fmla="*/ 78 w 84"/>
                <a:gd name="T11" fmla="*/ 0 h 36"/>
                <a:gd name="T12" fmla="*/ 84 w 84"/>
                <a:gd name="T13" fmla="*/ 6 h 36"/>
                <a:gd name="T14" fmla="*/ 84 w 84"/>
                <a:gd name="T15" fmla="*/ 30 h 36"/>
                <a:gd name="T16" fmla="*/ 78 w 84"/>
                <a:gd name="T17" fmla="*/ 36 h 36"/>
                <a:gd name="T18" fmla="*/ 12 w 84"/>
                <a:gd name="T19" fmla="*/ 24 h 36"/>
                <a:gd name="T20" fmla="*/ 72 w 84"/>
                <a:gd name="T21" fmla="*/ 24 h 36"/>
                <a:gd name="T22" fmla="*/ 72 w 84"/>
                <a:gd name="T23" fmla="*/ 12 h 36"/>
                <a:gd name="T24" fmla="*/ 12 w 84"/>
                <a:gd name="T25" fmla="*/ 12 h 36"/>
                <a:gd name="T26" fmla="*/ 12 w 84"/>
                <a:gd name="T2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36">
                  <a:moveTo>
                    <a:pt x="78" y="36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2"/>
                    <a:pt x="84" y="6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3"/>
                    <a:pt x="82" y="36"/>
                    <a:pt x="78" y="36"/>
                  </a:cubicBezTo>
                  <a:close/>
                  <a:moveTo>
                    <a:pt x="12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</p:grpSp>
      <p:grpSp>
        <p:nvGrpSpPr>
          <p:cNvPr id="255" name="Group 83">
            <a:extLst>
              <a:ext uri="{FF2B5EF4-FFF2-40B4-BE49-F238E27FC236}">
                <a16:creationId xmlns:a16="http://schemas.microsoft.com/office/drawing/2014/main" id="{55833B4A-F17D-B241-A9BA-CAA65D15AF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62737" y="4307059"/>
            <a:ext cx="513716" cy="502040"/>
            <a:chOff x="2584" y="1926"/>
            <a:chExt cx="440" cy="430"/>
          </a:xfrm>
          <a:solidFill>
            <a:schemeClr val="accent1"/>
          </a:solidFill>
        </p:grpSpPr>
        <p:sp>
          <p:nvSpPr>
            <p:cNvPr id="256" name="Freeform 84">
              <a:extLst>
                <a:ext uri="{FF2B5EF4-FFF2-40B4-BE49-F238E27FC236}">
                  <a16:creationId xmlns:a16="http://schemas.microsoft.com/office/drawing/2014/main" id="{62D09E4A-E7E8-5A4A-85DE-1B4599C0D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9" y="2033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4" y="108"/>
                    <a:pt x="0" y="8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7" y="96"/>
                    <a:pt x="96" y="77"/>
                    <a:pt x="96" y="54"/>
                  </a:cubicBezTo>
                  <a:cubicBezTo>
                    <a:pt x="96" y="31"/>
                    <a:pt x="77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7" name="Freeform 85">
              <a:extLst>
                <a:ext uri="{FF2B5EF4-FFF2-40B4-BE49-F238E27FC236}">
                  <a16:creationId xmlns:a16="http://schemas.microsoft.com/office/drawing/2014/main" id="{B59559F8-B7D8-E64A-9FF8-99BE86B6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89"/>
              <a:ext cx="73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8" name="Freeform 86">
              <a:extLst>
                <a:ext uri="{FF2B5EF4-FFF2-40B4-BE49-F238E27FC236}">
                  <a16:creationId xmlns:a16="http://schemas.microsoft.com/office/drawing/2014/main" id="{CB47EC8D-F2B8-9F4C-B06A-5E3E2F46D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1926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9" name="Freeform 87">
              <a:extLst>
                <a:ext uri="{FF2B5EF4-FFF2-40B4-BE49-F238E27FC236}">
                  <a16:creationId xmlns:a16="http://schemas.microsoft.com/office/drawing/2014/main" id="{DFF5E73F-F4A1-184B-8EF1-E99450FD4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0" name="Freeform 88">
              <a:extLst>
                <a:ext uri="{FF2B5EF4-FFF2-40B4-BE49-F238E27FC236}">
                  <a16:creationId xmlns:a16="http://schemas.microsoft.com/office/drawing/2014/main" id="{4315EC7A-FDF7-B047-92A8-C59FD41F2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5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1" name="Freeform 89">
              <a:extLst>
                <a:ext uri="{FF2B5EF4-FFF2-40B4-BE49-F238E27FC236}">
                  <a16:creationId xmlns:a16="http://schemas.microsoft.com/office/drawing/2014/main" id="{5CFD3D7D-9ADA-AA40-8FB5-1D7E3F968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159"/>
              <a:ext cx="152" cy="149"/>
            </a:xfrm>
            <a:custGeom>
              <a:avLst/>
              <a:gdLst>
                <a:gd name="T0" fmla="*/ 12 w 152"/>
                <a:gd name="T1" fmla="*/ 149 h 149"/>
                <a:gd name="T2" fmla="*/ 0 w 152"/>
                <a:gd name="T3" fmla="*/ 136 h 149"/>
                <a:gd name="T4" fmla="*/ 139 w 152"/>
                <a:gd name="T5" fmla="*/ 0 h 149"/>
                <a:gd name="T6" fmla="*/ 152 w 152"/>
                <a:gd name="T7" fmla="*/ 13 h 149"/>
                <a:gd name="T8" fmla="*/ 12 w 152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9">
                  <a:moveTo>
                    <a:pt x="12" y="149"/>
                  </a:moveTo>
                  <a:lnTo>
                    <a:pt x="0" y="136"/>
                  </a:lnTo>
                  <a:lnTo>
                    <a:pt x="139" y="0"/>
                  </a:lnTo>
                  <a:lnTo>
                    <a:pt x="152" y="13"/>
                  </a:lnTo>
                  <a:lnTo>
                    <a:pt x="12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2" name="Freeform 90">
              <a:extLst>
                <a:ext uri="{FF2B5EF4-FFF2-40B4-BE49-F238E27FC236}">
                  <a16:creationId xmlns:a16="http://schemas.microsoft.com/office/drawing/2014/main" id="{BC3144C7-6411-9D4D-B367-CCFF229DB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1975"/>
              <a:ext cx="98" cy="96"/>
            </a:xfrm>
            <a:custGeom>
              <a:avLst/>
              <a:gdLst>
                <a:gd name="T0" fmla="*/ 13 w 98"/>
                <a:gd name="T1" fmla="*/ 96 h 96"/>
                <a:gd name="T2" fmla="*/ 0 w 98"/>
                <a:gd name="T3" fmla="*/ 82 h 96"/>
                <a:gd name="T4" fmla="*/ 84 w 98"/>
                <a:gd name="T5" fmla="*/ 0 h 96"/>
                <a:gd name="T6" fmla="*/ 98 w 98"/>
                <a:gd name="T7" fmla="*/ 12 h 96"/>
                <a:gd name="T8" fmla="*/ 13 w 98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6">
                  <a:moveTo>
                    <a:pt x="13" y="96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98" y="12"/>
                  </a:lnTo>
                  <a:lnTo>
                    <a:pt x="1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3" name="Freeform 91">
              <a:extLst>
                <a:ext uri="{FF2B5EF4-FFF2-40B4-BE49-F238E27FC236}">
                  <a16:creationId xmlns:a16="http://schemas.microsoft.com/office/drawing/2014/main" id="{6E2C42D8-3319-674B-8133-E01915A2D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2029"/>
              <a:ext cx="125" cy="66"/>
            </a:xfrm>
            <a:custGeom>
              <a:avLst/>
              <a:gdLst>
                <a:gd name="T0" fmla="*/ 119 w 125"/>
                <a:gd name="T1" fmla="*/ 66 h 66"/>
                <a:gd name="T2" fmla="*/ 0 w 125"/>
                <a:gd name="T3" fmla="*/ 16 h 66"/>
                <a:gd name="T4" fmla="*/ 7 w 125"/>
                <a:gd name="T5" fmla="*/ 0 h 66"/>
                <a:gd name="T6" fmla="*/ 125 w 125"/>
                <a:gd name="T7" fmla="*/ 49 h 66"/>
                <a:gd name="T8" fmla="*/ 119 w 12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66">
                  <a:moveTo>
                    <a:pt x="119" y="66"/>
                  </a:moveTo>
                  <a:lnTo>
                    <a:pt x="0" y="16"/>
                  </a:lnTo>
                  <a:lnTo>
                    <a:pt x="7" y="0"/>
                  </a:lnTo>
                  <a:lnTo>
                    <a:pt x="125" y="49"/>
                  </a:lnTo>
                  <a:lnTo>
                    <a:pt x="11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4" name="Freeform 92">
              <a:extLst>
                <a:ext uri="{FF2B5EF4-FFF2-40B4-BE49-F238E27FC236}">
                  <a16:creationId xmlns:a16="http://schemas.microsoft.com/office/drawing/2014/main" id="{8081C512-E672-CD44-BBE3-358BA6E0D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142"/>
              <a:ext cx="74" cy="44"/>
            </a:xfrm>
            <a:custGeom>
              <a:avLst/>
              <a:gdLst>
                <a:gd name="T0" fmla="*/ 66 w 74"/>
                <a:gd name="T1" fmla="*/ 44 h 44"/>
                <a:gd name="T2" fmla="*/ 0 w 74"/>
                <a:gd name="T3" fmla="*/ 17 h 44"/>
                <a:gd name="T4" fmla="*/ 8 w 74"/>
                <a:gd name="T5" fmla="*/ 0 h 44"/>
                <a:gd name="T6" fmla="*/ 74 w 74"/>
                <a:gd name="T7" fmla="*/ 27 h 44"/>
                <a:gd name="T8" fmla="*/ 66 w 7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44">
                  <a:moveTo>
                    <a:pt x="66" y="44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74" y="27"/>
                  </a:lnTo>
                  <a:lnTo>
                    <a:pt x="6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5" name="Rectangle 93">
              <a:extLst>
                <a:ext uri="{FF2B5EF4-FFF2-40B4-BE49-F238E27FC236}">
                  <a16:creationId xmlns:a16="http://schemas.microsoft.com/office/drawing/2014/main" id="{55AC4F32-9438-A14E-8D3B-30633B195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2186"/>
              <a:ext cx="19" cy="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6" name="Freeform 94">
              <a:extLst>
                <a:ext uri="{FF2B5EF4-FFF2-40B4-BE49-F238E27FC236}">
                  <a16:creationId xmlns:a16="http://schemas.microsoft.com/office/drawing/2014/main" id="{B353D0A6-EF38-0447-A7B3-679682F67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2150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67" name="Group 59">
            <a:extLst>
              <a:ext uri="{FF2B5EF4-FFF2-40B4-BE49-F238E27FC236}">
                <a16:creationId xmlns:a16="http://schemas.microsoft.com/office/drawing/2014/main" id="{EF54C6A6-4BD1-DD43-B133-D4D226C9EE9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1257" y="4307059"/>
            <a:ext cx="493868" cy="502040"/>
            <a:chOff x="5696" y="644"/>
            <a:chExt cx="423" cy="430"/>
          </a:xfrm>
          <a:solidFill>
            <a:schemeClr val="accent1"/>
          </a:solidFill>
        </p:grpSpPr>
        <p:sp>
          <p:nvSpPr>
            <p:cNvPr id="268" name="Freeform 60">
              <a:extLst>
                <a:ext uri="{FF2B5EF4-FFF2-40B4-BE49-F238E27FC236}">
                  <a16:creationId xmlns:a16="http://schemas.microsoft.com/office/drawing/2014/main" id="{2DF46A1E-62FB-7842-A1DF-1D64EE7FC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644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1">
              <a:extLst>
                <a:ext uri="{FF2B5EF4-FFF2-40B4-BE49-F238E27FC236}">
                  <a16:creationId xmlns:a16="http://schemas.microsoft.com/office/drawing/2014/main" id="{BCA1753F-E6EB-1940-8BE6-7A70C8DF2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62">
              <a:extLst>
                <a:ext uri="{FF2B5EF4-FFF2-40B4-BE49-F238E27FC236}">
                  <a16:creationId xmlns:a16="http://schemas.microsoft.com/office/drawing/2014/main" id="{FF51CD50-D176-8646-A186-FB4270CF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63">
              <a:extLst>
                <a:ext uri="{FF2B5EF4-FFF2-40B4-BE49-F238E27FC236}">
                  <a16:creationId xmlns:a16="http://schemas.microsoft.com/office/drawing/2014/main" id="{1DC2FFD3-7641-234A-B73A-9039B77A4C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64">
              <a:extLst>
                <a:ext uri="{FF2B5EF4-FFF2-40B4-BE49-F238E27FC236}">
                  <a16:creationId xmlns:a16="http://schemas.microsoft.com/office/drawing/2014/main" id="{3900C2DB-FA6B-D741-97DE-59BAC7FF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" y="743"/>
              <a:ext cx="19" cy="2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65">
              <a:extLst>
                <a:ext uri="{FF2B5EF4-FFF2-40B4-BE49-F238E27FC236}">
                  <a16:creationId xmlns:a16="http://schemas.microsoft.com/office/drawing/2014/main" id="{3C85F200-5885-C74D-8D1C-4D9CD9852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" y="859"/>
              <a:ext cx="331" cy="116"/>
            </a:xfrm>
            <a:custGeom>
              <a:avLst/>
              <a:gdLst>
                <a:gd name="T0" fmla="*/ 216 w 216"/>
                <a:gd name="T1" fmla="*/ 78 h 78"/>
                <a:gd name="T2" fmla="*/ 204 w 216"/>
                <a:gd name="T3" fmla="*/ 78 h 78"/>
                <a:gd name="T4" fmla="*/ 138 w 216"/>
                <a:gd name="T5" fmla="*/ 12 h 78"/>
                <a:gd name="T6" fmla="*/ 72 w 216"/>
                <a:gd name="T7" fmla="*/ 12 h 78"/>
                <a:gd name="T8" fmla="*/ 12 w 216"/>
                <a:gd name="T9" fmla="*/ 78 h 78"/>
                <a:gd name="T10" fmla="*/ 0 w 216"/>
                <a:gd name="T11" fmla="*/ 78 h 78"/>
                <a:gd name="T12" fmla="*/ 72 w 216"/>
                <a:gd name="T13" fmla="*/ 0 h 78"/>
                <a:gd name="T14" fmla="*/ 138 w 216"/>
                <a:gd name="T15" fmla="*/ 0 h 78"/>
                <a:gd name="T16" fmla="*/ 216 w 216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78">
                  <a:moveTo>
                    <a:pt x="216" y="78"/>
                  </a:moveTo>
                  <a:cubicBezTo>
                    <a:pt x="204" y="78"/>
                    <a:pt x="204" y="78"/>
                    <a:pt x="204" y="78"/>
                  </a:cubicBezTo>
                  <a:cubicBezTo>
                    <a:pt x="204" y="42"/>
                    <a:pt x="175" y="12"/>
                    <a:pt x="138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37" y="12"/>
                    <a:pt x="12" y="40"/>
                    <a:pt x="1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3"/>
                    <a:pt x="31" y="0"/>
                    <a:pt x="7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1" y="0"/>
                    <a:pt x="216" y="35"/>
                    <a:pt x="21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4" name="Group 40">
            <a:extLst>
              <a:ext uri="{FF2B5EF4-FFF2-40B4-BE49-F238E27FC236}">
                <a16:creationId xmlns:a16="http://schemas.microsoft.com/office/drawing/2014/main" id="{AF2CB69D-CBB7-0741-B4F3-6F052ABCDA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3589" y="4350552"/>
            <a:ext cx="486806" cy="415054"/>
            <a:chOff x="4653" y="690"/>
            <a:chExt cx="441" cy="376"/>
          </a:xfrm>
          <a:solidFill>
            <a:schemeClr val="accent1"/>
          </a:solidFill>
        </p:grpSpPr>
        <p:sp>
          <p:nvSpPr>
            <p:cNvPr id="275" name="Freeform 41">
              <a:extLst>
                <a:ext uri="{FF2B5EF4-FFF2-40B4-BE49-F238E27FC236}">
                  <a16:creationId xmlns:a16="http://schemas.microsoft.com/office/drawing/2014/main" id="{FDCBE251-79E8-114A-B376-CEEF3221D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3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6" name="Freeform 42">
              <a:extLst>
                <a:ext uri="{FF2B5EF4-FFF2-40B4-BE49-F238E27FC236}">
                  <a16:creationId xmlns:a16="http://schemas.microsoft.com/office/drawing/2014/main" id="{33EAB03F-1708-934A-9326-DCEC1E3BE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0B22C036-1BF3-914B-849D-BDC1213AB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" y="815"/>
              <a:ext cx="147" cy="251"/>
            </a:xfrm>
            <a:custGeom>
              <a:avLst/>
              <a:gdLst>
                <a:gd name="T0" fmla="*/ 66 w 96"/>
                <a:gd name="T1" fmla="*/ 168 h 168"/>
                <a:gd name="T2" fmla="*/ 30 w 96"/>
                <a:gd name="T3" fmla="*/ 168 h 168"/>
                <a:gd name="T4" fmla="*/ 24 w 96"/>
                <a:gd name="T5" fmla="*/ 162 h 168"/>
                <a:gd name="T6" fmla="*/ 24 w 96"/>
                <a:gd name="T7" fmla="*/ 95 h 168"/>
                <a:gd name="T8" fmla="*/ 0 w 96"/>
                <a:gd name="T9" fmla="*/ 66 h 168"/>
                <a:gd name="T10" fmla="*/ 0 w 96"/>
                <a:gd name="T11" fmla="*/ 6 h 168"/>
                <a:gd name="T12" fmla="*/ 6 w 96"/>
                <a:gd name="T13" fmla="*/ 0 h 168"/>
                <a:gd name="T14" fmla="*/ 90 w 96"/>
                <a:gd name="T15" fmla="*/ 0 h 168"/>
                <a:gd name="T16" fmla="*/ 96 w 96"/>
                <a:gd name="T17" fmla="*/ 6 h 168"/>
                <a:gd name="T18" fmla="*/ 96 w 96"/>
                <a:gd name="T19" fmla="*/ 66 h 168"/>
                <a:gd name="T20" fmla="*/ 72 w 96"/>
                <a:gd name="T21" fmla="*/ 95 h 168"/>
                <a:gd name="T22" fmla="*/ 72 w 96"/>
                <a:gd name="T23" fmla="*/ 162 h 168"/>
                <a:gd name="T24" fmla="*/ 66 w 96"/>
                <a:gd name="T25" fmla="*/ 168 h 168"/>
                <a:gd name="T26" fmla="*/ 36 w 96"/>
                <a:gd name="T27" fmla="*/ 156 h 168"/>
                <a:gd name="T28" fmla="*/ 60 w 96"/>
                <a:gd name="T29" fmla="*/ 156 h 168"/>
                <a:gd name="T30" fmla="*/ 60 w 96"/>
                <a:gd name="T31" fmla="*/ 90 h 168"/>
                <a:gd name="T32" fmla="*/ 66 w 96"/>
                <a:gd name="T33" fmla="*/ 84 h 168"/>
                <a:gd name="T34" fmla="*/ 84 w 96"/>
                <a:gd name="T35" fmla="*/ 66 h 168"/>
                <a:gd name="T36" fmla="*/ 84 w 96"/>
                <a:gd name="T37" fmla="*/ 12 h 168"/>
                <a:gd name="T38" fmla="*/ 12 w 96"/>
                <a:gd name="T39" fmla="*/ 12 h 168"/>
                <a:gd name="T40" fmla="*/ 12 w 96"/>
                <a:gd name="T41" fmla="*/ 66 h 168"/>
                <a:gd name="T42" fmla="*/ 30 w 96"/>
                <a:gd name="T43" fmla="*/ 84 h 168"/>
                <a:gd name="T44" fmla="*/ 36 w 96"/>
                <a:gd name="T45" fmla="*/ 90 h 168"/>
                <a:gd name="T46" fmla="*/ 36 w 96"/>
                <a:gd name="T47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68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8" name="Freeform 44">
              <a:extLst>
                <a:ext uri="{FF2B5EF4-FFF2-40B4-BE49-F238E27FC236}">
                  <a16:creationId xmlns:a16="http://schemas.microsoft.com/office/drawing/2014/main" id="{E8B7DC9C-B6E3-214C-96AB-8281516F43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397E29E0-4660-AC44-AA91-82129C1E3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30250504-C013-FB41-8C0E-CC245995D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" y="690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81" name="Group 122">
            <a:extLst>
              <a:ext uri="{FF2B5EF4-FFF2-40B4-BE49-F238E27FC236}">
                <a16:creationId xmlns:a16="http://schemas.microsoft.com/office/drawing/2014/main" id="{67283CD5-0255-B34C-BF7E-E084473C74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77138" y="4315989"/>
            <a:ext cx="496566" cy="484180"/>
            <a:chOff x="487" y="3214"/>
            <a:chExt cx="441" cy="430"/>
          </a:xfrm>
          <a:solidFill>
            <a:schemeClr val="accent1"/>
          </a:solidFill>
        </p:grpSpPr>
        <p:sp>
          <p:nvSpPr>
            <p:cNvPr id="282" name="Freeform 123">
              <a:extLst>
                <a:ext uri="{FF2B5EF4-FFF2-40B4-BE49-F238E27FC236}">
                  <a16:creationId xmlns:a16="http://schemas.microsoft.com/office/drawing/2014/main" id="{72773FE5-CE95-0F4A-A086-070B43C2F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" y="3214"/>
              <a:ext cx="257" cy="233"/>
            </a:xfrm>
            <a:custGeom>
              <a:avLst/>
              <a:gdLst>
                <a:gd name="T0" fmla="*/ 66 w 168"/>
                <a:gd name="T1" fmla="*/ 156 h 156"/>
                <a:gd name="T2" fmla="*/ 62 w 168"/>
                <a:gd name="T3" fmla="*/ 154 h 156"/>
                <a:gd name="T4" fmla="*/ 28 w 168"/>
                <a:gd name="T5" fmla="*/ 120 h 156"/>
                <a:gd name="T6" fmla="*/ 18 w 168"/>
                <a:gd name="T7" fmla="*/ 120 h 156"/>
                <a:gd name="T8" fmla="*/ 0 w 168"/>
                <a:gd name="T9" fmla="*/ 102 h 156"/>
                <a:gd name="T10" fmla="*/ 0 w 168"/>
                <a:gd name="T11" fmla="*/ 18 h 156"/>
                <a:gd name="T12" fmla="*/ 18 w 168"/>
                <a:gd name="T13" fmla="*/ 0 h 156"/>
                <a:gd name="T14" fmla="*/ 150 w 168"/>
                <a:gd name="T15" fmla="*/ 0 h 156"/>
                <a:gd name="T16" fmla="*/ 168 w 168"/>
                <a:gd name="T17" fmla="*/ 18 h 156"/>
                <a:gd name="T18" fmla="*/ 168 w 168"/>
                <a:gd name="T19" fmla="*/ 102 h 156"/>
                <a:gd name="T20" fmla="*/ 150 w 168"/>
                <a:gd name="T21" fmla="*/ 120 h 156"/>
                <a:gd name="T22" fmla="*/ 72 w 168"/>
                <a:gd name="T23" fmla="*/ 120 h 156"/>
                <a:gd name="T24" fmla="*/ 72 w 168"/>
                <a:gd name="T25" fmla="*/ 150 h 156"/>
                <a:gd name="T26" fmla="*/ 69 w 168"/>
                <a:gd name="T27" fmla="*/ 156 h 156"/>
                <a:gd name="T28" fmla="*/ 66 w 168"/>
                <a:gd name="T29" fmla="*/ 156 h 156"/>
                <a:gd name="T30" fmla="*/ 18 w 168"/>
                <a:gd name="T31" fmla="*/ 12 h 156"/>
                <a:gd name="T32" fmla="*/ 12 w 168"/>
                <a:gd name="T33" fmla="*/ 18 h 156"/>
                <a:gd name="T34" fmla="*/ 12 w 168"/>
                <a:gd name="T35" fmla="*/ 102 h 156"/>
                <a:gd name="T36" fmla="*/ 18 w 168"/>
                <a:gd name="T37" fmla="*/ 108 h 156"/>
                <a:gd name="T38" fmla="*/ 30 w 168"/>
                <a:gd name="T39" fmla="*/ 108 h 156"/>
                <a:gd name="T40" fmla="*/ 34 w 168"/>
                <a:gd name="T41" fmla="*/ 110 h 156"/>
                <a:gd name="T42" fmla="*/ 60 w 168"/>
                <a:gd name="T43" fmla="*/ 136 h 156"/>
                <a:gd name="T44" fmla="*/ 60 w 168"/>
                <a:gd name="T45" fmla="*/ 114 h 156"/>
                <a:gd name="T46" fmla="*/ 66 w 168"/>
                <a:gd name="T47" fmla="*/ 108 h 156"/>
                <a:gd name="T48" fmla="*/ 150 w 168"/>
                <a:gd name="T49" fmla="*/ 108 h 156"/>
                <a:gd name="T50" fmla="*/ 156 w 168"/>
                <a:gd name="T51" fmla="*/ 102 h 156"/>
                <a:gd name="T52" fmla="*/ 156 w 168"/>
                <a:gd name="T53" fmla="*/ 18 h 156"/>
                <a:gd name="T54" fmla="*/ 150 w 168"/>
                <a:gd name="T55" fmla="*/ 12 h 156"/>
                <a:gd name="T56" fmla="*/ 18 w 168"/>
                <a:gd name="T57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8" h="156">
                  <a:moveTo>
                    <a:pt x="66" y="156"/>
                  </a:moveTo>
                  <a:cubicBezTo>
                    <a:pt x="65" y="156"/>
                    <a:pt x="63" y="156"/>
                    <a:pt x="62" y="154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8" y="120"/>
                    <a:pt x="0" y="112"/>
                    <a:pt x="0" y="10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8"/>
                    <a:pt x="168" y="18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12"/>
                    <a:pt x="160" y="120"/>
                    <a:pt x="150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72" y="153"/>
                    <a:pt x="71" y="155"/>
                    <a:pt x="69" y="156"/>
                  </a:cubicBezTo>
                  <a:cubicBezTo>
                    <a:pt x="68" y="156"/>
                    <a:pt x="67" y="156"/>
                    <a:pt x="66" y="15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5"/>
                    <a:pt x="15" y="108"/>
                    <a:pt x="18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2" y="108"/>
                    <a:pt x="33" y="109"/>
                    <a:pt x="34" y="110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1"/>
                    <a:pt x="63" y="108"/>
                    <a:pt x="66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4" y="108"/>
                    <a:pt x="156" y="105"/>
                    <a:pt x="156" y="102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5"/>
                    <a:pt x="154" y="12"/>
                    <a:pt x="150" y="12"/>
                  </a:cubicBezTo>
                  <a:lnTo>
                    <a:pt x="1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3" name="Freeform 124">
              <a:extLst>
                <a:ext uri="{FF2B5EF4-FFF2-40B4-BE49-F238E27FC236}">
                  <a16:creationId xmlns:a16="http://schemas.microsoft.com/office/drawing/2014/main" id="{6CDD5E0D-6567-8F41-ADDA-487327009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4" name="Freeform 125">
              <a:extLst>
                <a:ext uri="{FF2B5EF4-FFF2-40B4-BE49-F238E27FC236}">
                  <a16:creationId xmlns:a16="http://schemas.microsoft.com/office/drawing/2014/main" id="{5E033DBE-D634-B34B-A4D9-A3AB7C0A51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5" name="Freeform 126">
              <a:extLst>
                <a:ext uri="{FF2B5EF4-FFF2-40B4-BE49-F238E27FC236}">
                  <a16:creationId xmlns:a16="http://schemas.microsoft.com/office/drawing/2014/main" id="{88700ED7-B9BA-B04A-9A1A-F877F79FB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6" name="Freeform 127">
              <a:extLst>
                <a:ext uri="{FF2B5EF4-FFF2-40B4-BE49-F238E27FC236}">
                  <a16:creationId xmlns:a16="http://schemas.microsoft.com/office/drawing/2014/main" id="{BD63F862-ED81-B442-A78A-FA6F5D451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7" name="Freeform 128">
              <a:extLst>
                <a:ext uri="{FF2B5EF4-FFF2-40B4-BE49-F238E27FC236}">
                  <a16:creationId xmlns:a16="http://schemas.microsoft.com/office/drawing/2014/main" id="{52268FC6-A33C-ED46-9336-05D86CD13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" y="3465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8" name="Freeform 129">
              <a:extLst>
                <a:ext uri="{FF2B5EF4-FFF2-40B4-BE49-F238E27FC236}">
                  <a16:creationId xmlns:a16="http://schemas.microsoft.com/office/drawing/2014/main" id="{56D30168-2DF4-C24E-A79D-080A9941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" y="3554"/>
              <a:ext cx="165" cy="90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9" name="Freeform 130">
              <a:extLst>
                <a:ext uri="{FF2B5EF4-FFF2-40B4-BE49-F238E27FC236}">
                  <a16:creationId xmlns:a16="http://schemas.microsoft.com/office/drawing/2014/main" id="{A4CCAC9E-9F1D-7349-BC9A-B1EF22D51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50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0" name="Freeform 131">
              <a:extLst>
                <a:ext uri="{FF2B5EF4-FFF2-40B4-BE49-F238E27FC236}">
                  <a16:creationId xmlns:a16="http://schemas.microsoft.com/office/drawing/2014/main" id="{747CB487-9672-EB4E-BF7A-C18B01144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86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1" name="Freeform 132">
              <a:extLst>
                <a:ext uri="{FF2B5EF4-FFF2-40B4-BE49-F238E27FC236}">
                  <a16:creationId xmlns:a16="http://schemas.microsoft.com/office/drawing/2014/main" id="{5B3A23BE-3A97-9841-A871-547EA51CC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322"/>
              <a:ext cx="147" cy="17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92" name="Group 140">
            <a:extLst>
              <a:ext uri="{FF2B5EF4-FFF2-40B4-BE49-F238E27FC236}">
                <a16:creationId xmlns:a16="http://schemas.microsoft.com/office/drawing/2014/main" id="{AA388C1F-8ED0-A044-89DE-83D0EEEFC80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2164" y="1923077"/>
            <a:ext cx="513762" cy="513760"/>
            <a:chOff x="1560" y="3157"/>
            <a:chExt cx="426" cy="426"/>
          </a:xfrm>
          <a:solidFill>
            <a:schemeClr val="accent1"/>
          </a:solidFill>
        </p:grpSpPr>
        <p:sp>
          <p:nvSpPr>
            <p:cNvPr id="293" name="Freeform 141">
              <a:extLst>
                <a:ext uri="{FF2B5EF4-FFF2-40B4-BE49-F238E27FC236}">
                  <a16:creationId xmlns:a16="http://schemas.microsoft.com/office/drawing/2014/main" id="{6DC37675-C2E9-FC4D-97FC-14D1439C6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" y="3211"/>
              <a:ext cx="142" cy="141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2 h 96"/>
                <a:gd name="T12" fmla="*/ 12 w 96"/>
                <a:gd name="T13" fmla="*/ 48 h 96"/>
                <a:gd name="T14" fmla="*/ 48 w 96"/>
                <a:gd name="T15" fmla="*/ 84 h 96"/>
                <a:gd name="T16" fmla="*/ 84 w 96"/>
                <a:gd name="T17" fmla="*/ 48 h 96"/>
                <a:gd name="T18" fmla="*/ 48 w 96"/>
                <a:gd name="T1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9"/>
                    <a:pt x="12" y="48"/>
                  </a:cubicBezTo>
                  <a:cubicBezTo>
                    <a:pt x="12" y="68"/>
                    <a:pt x="28" y="84"/>
                    <a:pt x="48" y="84"/>
                  </a:cubicBezTo>
                  <a:cubicBezTo>
                    <a:pt x="68" y="84"/>
                    <a:pt x="84" y="68"/>
                    <a:pt x="84" y="48"/>
                  </a:cubicBezTo>
                  <a:cubicBezTo>
                    <a:pt x="84" y="29"/>
                    <a:pt x="68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4" name="Freeform 142">
              <a:extLst>
                <a:ext uri="{FF2B5EF4-FFF2-40B4-BE49-F238E27FC236}">
                  <a16:creationId xmlns:a16="http://schemas.microsoft.com/office/drawing/2014/main" id="{4F2931D0-0ECD-044F-B8D7-5EE83E53F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3" y="3157"/>
              <a:ext cx="262" cy="392"/>
            </a:xfrm>
            <a:custGeom>
              <a:avLst/>
              <a:gdLst>
                <a:gd name="T0" fmla="*/ 88 w 177"/>
                <a:gd name="T1" fmla="*/ 265 h 265"/>
                <a:gd name="T2" fmla="*/ 88 w 177"/>
                <a:gd name="T3" fmla="*/ 265 h 265"/>
                <a:gd name="T4" fmla="*/ 83 w 177"/>
                <a:gd name="T5" fmla="*/ 262 h 265"/>
                <a:gd name="T6" fmla="*/ 0 w 177"/>
                <a:gd name="T7" fmla="*/ 89 h 265"/>
                <a:gd name="T8" fmla="*/ 88 w 177"/>
                <a:gd name="T9" fmla="*/ 0 h 265"/>
                <a:gd name="T10" fmla="*/ 177 w 177"/>
                <a:gd name="T11" fmla="*/ 89 h 265"/>
                <a:gd name="T12" fmla="*/ 93 w 177"/>
                <a:gd name="T13" fmla="*/ 262 h 265"/>
                <a:gd name="T14" fmla="*/ 88 w 177"/>
                <a:gd name="T15" fmla="*/ 265 h 265"/>
                <a:gd name="T16" fmla="*/ 88 w 177"/>
                <a:gd name="T17" fmla="*/ 12 h 265"/>
                <a:gd name="T18" fmla="*/ 12 w 177"/>
                <a:gd name="T19" fmla="*/ 89 h 265"/>
                <a:gd name="T20" fmla="*/ 88 w 177"/>
                <a:gd name="T21" fmla="*/ 248 h 265"/>
                <a:gd name="T22" fmla="*/ 165 w 177"/>
                <a:gd name="T23" fmla="*/ 89 h 265"/>
                <a:gd name="T24" fmla="*/ 88 w 177"/>
                <a:gd name="T25" fmla="*/ 1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265">
                  <a:moveTo>
                    <a:pt x="88" y="265"/>
                  </a:moveTo>
                  <a:cubicBezTo>
                    <a:pt x="88" y="265"/>
                    <a:pt x="88" y="265"/>
                    <a:pt x="88" y="265"/>
                  </a:cubicBezTo>
                  <a:cubicBezTo>
                    <a:pt x="86" y="265"/>
                    <a:pt x="84" y="264"/>
                    <a:pt x="83" y="262"/>
                  </a:cubicBezTo>
                  <a:cubicBezTo>
                    <a:pt x="80" y="257"/>
                    <a:pt x="0" y="135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135"/>
                    <a:pt x="97" y="257"/>
                    <a:pt x="93" y="262"/>
                  </a:cubicBezTo>
                  <a:cubicBezTo>
                    <a:pt x="92" y="264"/>
                    <a:pt x="90" y="265"/>
                    <a:pt x="88" y="265"/>
                  </a:cubicBezTo>
                  <a:close/>
                  <a:moveTo>
                    <a:pt x="88" y="12"/>
                  </a:moveTo>
                  <a:cubicBezTo>
                    <a:pt x="46" y="12"/>
                    <a:pt x="12" y="47"/>
                    <a:pt x="12" y="89"/>
                  </a:cubicBezTo>
                  <a:cubicBezTo>
                    <a:pt x="12" y="126"/>
                    <a:pt x="71" y="220"/>
                    <a:pt x="88" y="248"/>
                  </a:cubicBezTo>
                  <a:cubicBezTo>
                    <a:pt x="106" y="220"/>
                    <a:pt x="165" y="126"/>
                    <a:pt x="165" y="89"/>
                  </a:cubicBezTo>
                  <a:cubicBezTo>
                    <a:pt x="165" y="47"/>
                    <a:pt x="130" y="12"/>
                    <a:pt x="8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5" name="Freeform 143">
              <a:extLst>
                <a:ext uri="{FF2B5EF4-FFF2-40B4-BE49-F238E27FC236}">
                  <a16:creationId xmlns:a16="http://schemas.microsoft.com/office/drawing/2014/main" id="{2A0F5EEC-4050-F048-8AF4-786AD6520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0" y="3499"/>
              <a:ext cx="426" cy="84"/>
            </a:xfrm>
            <a:custGeom>
              <a:avLst/>
              <a:gdLst>
                <a:gd name="T0" fmla="*/ 144 w 288"/>
                <a:gd name="T1" fmla="*/ 57 h 57"/>
                <a:gd name="T2" fmla="*/ 0 w 288"/>
                <a:gd name="T3" fmla="*/ 27 h 57"/>
                <a:gd name="T4" fmla="*/ 83 w 288"/>
                <a:gd name="T5" fmla="*/ 0 h 57"/>
                <a:gd name="T6" fmla="*/ 90 w 288"/>
                <a:gd name="T7" fmla="*/ 5 h 57"/>
                <a:gd name="T8" fmla="*/ 84 w 288"/>
                <a:gd name="T9" fmla="*/ 12 h 57"/>
                <a:gd name="T10" fmla="*/ 13 w 288"/>
                <a:gd name="T11" fmla="*/ 27 h 57"/>
                <a:gd name="T12" fmla="*/ 144 w 288"/>
                <a:gd name="T13" fmla="*/ 45 h 57"/>
                <a:gd name="T14" fmla="*/ 276 w 288"/>
                <a:gd name="T15" fmla="*/ 27 h 57"/>
                <a:gd name="T16" fmla="*/ 204 w 288"/>
                <a:gd name="T17" fmla="*/ 12 h 57"/>
                <a:gd name="T18" fmla="*/ 198 w 288"/>
                <a:gd name="T19" fmla="*/ 5 h 57"/>
                <a:gd name="T20" fmla="*/ 205 w 288"/>
                <a:gd name="T21" fmla="*/ 0 h 57"/>
                <a:gd name="T22" fmla="*/ 288 w 288"/>
                <a:gd name="T23" fmla="*/ 27 h 57"/>
                <a:gd name="T24" fmla="*/ 144 w 288"/>
                <a:gd name="T25" fmla="*/ 57 h 57"/>
                <a:gd name="T26" fmla="*/ 276 w 288"/>
                <a:gd name="T27" fmla="*/ 28 h 57"/>
                <a:gd name="T28" fmla="*/ 276 w 288"/>
                <a:gd name="T2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8" h="57">
                  <a:moveTo>
                    <a:pt x="144" y="57"/>
                  </a:moveTo>
                  <a:cubicBezTo>
                    <a:pt x="130" y="57"/>
                    <a:pt x="0" y="57"/>
                    <a:pt x="0" y="27"/>
                  </a:cubicBezTo>
                  <a:cubicBezTo>
                    <a:pt x="0" y="14"/>
                    <a:pt x="28" y="5"/>
                    <a:pt x="83" y="0"/>
                  </a:cubicBezTo>
                  <a:cubicBezTo>
                    <a:pt x="87" y="0"/>
                    <a:pt x="89" y="2"/>
                    <a:pt x="90" y="5"/>
                  </a:cubicBezTo>
                  <a:cubicBezTo>
                    <a:pt x="90" y="9"/>
                    <a:pt x="88" y="12"/>
                    <a:pt x="84" y="12"/>
                  </a:cubicBezTo>
                  <a:cubicBezTo>
                    <a:pt x="33" y="16"/>
                    <a:pt x="16" y="24"/>
                    <a:pt x="13" y="27"/>
                  </a:cubicBezTo>
                  <a:cubicBezTo>
                    <a:pt x="18" y="34"/>
                    <a:pt x="65" y="45"/>
                    <a:pt x="144" y="45"/>
                  </a:cubicBezTo>
                  <a:cubicBezTo>
                    <a:pt x="223" y="45"/>
                    <a:pt x="270" y="34"/>
                    <a:pt x="276" y="27"/>
                  </a:cubicBezTo>
                  <a:cubicBezTo>
                    <a:pt x="273" y="24"/>
                    <a:pt x="255" y="16"/>
                    <a:pt x="204" y="12"/>
                  </a:cubicBezTo>
                  <a:cubicBezTo>
                    <a:pt x="200" y="12"/>
                    <a:pt x="198" y="9"/>
                    <a:pt x="198" y="5"/>
                  </a:cubicBezTo>
                  <a:cubicBezTo>
                    <a:pt x="199" y="2"/>
                    <a:pt x="201" y="0"/>
                    <a:pt x="205" y="0"/>
                  </a:cubicBezTo>
                  <a:cubicBezTo>
                    <a:pt x="260" y="5"/>
                    <a:pt x="288" y="14"/>
                    <a:pt x="288" y="27"/>
                  </a:cubicBezTo>
                  <a:cubicBezTo>
                    <a:pt x="288" y="57"/>
                    <a:pt x="159" y="57"/>
                    <a:pt x="144" y="57"/>
                  </a:cubicBezTo>
                  <a:close/>
                  <a:moveTo>
                    <a:pt x="276" y="28"/>
                  </a:moveTo>
                  <a:cubicBezTo>
                    <a:pt x="276" y="28"/>
                    <a:pt x="276" y="28"/>
                    <a:pt x="27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96" name="Group 265">
            <a:extLst>
              <a:ext uri="{FF2B5EF4-FFF2-40B4-BE49-F238E27FC236}">
                <a16:creationId xmlns:a16="http://schemas.microsoft.com/office/drawing/2014/main" id="{DB574722-631E-164E-AF27-0911A2FEC32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86502" y="1940477"/>
            <a:ext cx="477838" cy="478960"/>
            <a:chOff x="4480" y="2998"/>
            <a:chExt cx="426" cy="427"/>
          </a:xfrm>
          <a:solidFill>
            <a:schemeClr val="accent1"/>
          </a:solidFill>
        </p:grpSpPr>
        <p:sp>
          <p:nvSpPr>
            <p:cNvPr id="297" name="Freeform 266">
              <a:extLst>
                <a:ext uri="{FF2B5EF4-FFF2-40B4-BE49-F238E27FC236}">
                  <a16:creationId xmlns:a16="http://schemas.microsoft.com/office/drawing/2014/main" id="{B9360F8F-35A5-2948-A337-3FA582084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0" y="2998"/>
              <a:ext cx="426" cy="427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1 h 288"/>
                <a:gd name="T4" fmla="*/ 138 w 288"/>
                <a:gd name="T5" fmla="*/ 0 h 288"/>
                <a:gd name="T6" fmla="*/ 144 w 288"/>
                <a:gd name="T7" fmla="*/ 0 h 288"/>
                <a:gd name="T8" fmla="*/ 288 w 288"/>
                <a:gd name="T9" fmla="*/ 143 h 288"/>
                <a:gd name="T10" fmla="*/ 144 w 288"/>
                <a:gd name="T11" fmla="*/ 288 h 288"/>
                <a:gd name="T12" fmla="*/ 144 w 288"/>
                <a:gd name="T13" fmla="*/ 12 h 288"/>
                <a:gd name="T14" fmla="*/ 139 w 288"/>
                <a:gd name="T15" fmla="*/ 12 h 288"/>
                <a:gd name="T16" fmla="*/ 12 w 288"/>
                <a:gd name="T17" fmla="*/ 141 h 288"/>
                <a:gd name="T18" fmla="*/ 144 w 288"/>
                <a:gd name="T19" fmla="*/ 276 h 288"/>
                <a:gd name="T20" fmla="*/ 276 w 288"/>
                <a:gd name="T21" fmla="*/ 143 h 288"/>
                <a:gd name="T22" fmla="*/ 144 w 288"/>
                <a:gd name="T23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2"/>
                    <a:pt x="0" y="141"/>
                  </a:cubicBezTo>
                  <a:cubicBezTo>
                    <a:pt x="0" y="64"/>
                    <a:pt x="60" y="3"/>
                    <a:pt x="138" y="0"/>
                  </a:cubicBezTo>
                  <a:cubicBezTo>
                    <a:pt x="140" y="0"/>
                    <a:pt x="142" y="0"/>
                    <a:pt x="144" y="0"/>
                  </a:cubicBezTo>
                  <a:cubicBezTo>
                    <a:pt x="224" y="0"/>
                    <a:pt x="288" y="64"/>
                    <a:pt x="288" y="143"/>
                  </a:cubicBezTo>
                  <a:cubicBezTo>
                    <a:pt x="288" y="223"/>
                    <a:pt x="224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143" y="12"/>
                    <a:pt x="141" y="12"/>
                    <a:pt x="139" y="12"/>
                  </a:cubicBezTo>
                  <a:cubicBezTo>
                    <a:pt x="67" y="15"/>
                    <a:pt x="12" y="70"/>
                    <a:pt x="12" y="141"/>
                  </a:cubicBezTo>
                  <a:cubicBezTo>
                    <a:pt x="12" y="215"/>
                    <a:pt x="71" y="276"/>
                    <a:pt x="144" y="276"/>
                  </a:cubicBezTo>
                  <a:cubicBezTo>
                    <a:pt x="217" y="276"/>
                    <a:pt x="276" y="216"/>
                    <a:pt x="276" y="143"/>
                  </a:cubicBezTo>
                  <a:cubicBezTo>
                    <a:pt x="276" y="71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8" name="Freeform 267">
              <a:extLst>
                <a:ext uri="{FF2B5EF4-FFF2-40B4-BE49-F238E27FC236}">
                  <a16:creationId xmlns:a16="http://schemas.microsoft.com/office/drawing/2014/main" id="{D12E7AA0-6D6F-1C44-A651-D3A08635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" y="3001"/>
              <a:ext cx="123" cy="419"/>
            </a:xfrm>
            <a:custGeom>
              <a:avLst/>
              <a:gdLst>
                <a:gd name="T0" fmla="*/ 74 w 83"/>
                <a:gd name="T1" fmla="*/ 283 h 283"/>
                <a:gd name="T2" fmla="*/ 74 w 83"/>
                <a:gd name="T3" fmla="*/ 0 h 283"/>
                <a:gd name="T4" fmla="*/ 83 w 83"/>
                <a:gd name="T5" fmla="*/ 8 h 283"/>
                <a:gd name="T6" fmla="*/ 83 w 83"/>
                <a:gd name="T7" fmla="*/ 276 h 283"/>
                <a:gd name="T8" fmla="*/ 74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74" y="283"/>
                  </a:moveTo>
                  <a:cubicBezTo>
                    <a:pt x="0" y="186"/>
                    <a:pt x="1" y="80"/>
                    <a:pt x="74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13" y="84"/>
                    <a:pt x="13" y="182"/>
                    <a:pt x="83" y="276"/>
                  </a:cubicBezTo>
                  <a:lnTo>
                    <a:pt x="74" y="2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9" name="Freeform 268">
              <a:extLst>
                <a:ext uri="{FF2B5EF4-FFF2-40B4-BE49-F238E27FC236}">
                  <a16:creationId xmlns:a16="http://schemas.microsoft.com/office/drawing/2014/main" id="{106A933E-5559-2E41-A345-731A2E0F8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3001"/>
              <a:ext cx="123" cy="419"/>
            </a:xfrm>
            <a:custGeom>
              <a:avLst/>
              <a:gdLst>
                <a:gd name="T0" fmla="*/ 9 w 83"/>
                <a:gd name="T1" fmla="*/ 283 h 283"/>
                <a:gd name="T2" fmla="*/ 0 w 83"/>
                <a:gd name="T3" fmla="*/ 276 h 283"/>
                <a:gd name="T4" fmla="*/ 0 w 83"/>
                <a:gd name="T5" fmla="*/ 8 h 283"/>
                <a:gd name="T6" fmla="*/ 9 w 83"/>
                <a:gd name="T7" fmla="*/ 0 h 283"/>
                <a:gd name="T8" fmla="*/ 9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9" y="283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70" y="182"/>
                    <a:pt x="70" y="84"/>
                    <a:pt x="0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2" y="80"/>
                    <a:pt x="83" y="186"/>
                    <a:pt x="9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0" name="Rectangle 269">
              <a:extLst>
                <a:ext uri="{FF2B5EF4-FFF2-40B4-BE49-F238E27FC236}">
                  <a16:creationId xmlns:a16="http://schemas.microsoft.com/office/drawing/2014/main" id="{9C2B5A47-940D-EA48-BAA9-4D26EB1A3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6" y="3300"/>
              <a:ext cx="356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1" name="Rectangle 270">
              <a:extLst>
                <a:ext uri="{FF2B5EF4-FFF2-40B4-BE49-F238E27FC236}">
                  <a16:creationId xmlns:a16="http://schemas.microsoft.com/office/drawing/2014/main" id="{C426CD1A-3E99-F54E-9271-6DE70CA75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3" y="3087"/>
              <a:ext cx="339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2" name="Rectangle 271">
              <a:extLst>
                <a:ext uri="{FF2B5EF4-FFF2-40B4-BE49-F238E27FC236}">
                  <a16:creationId xmlns:a16="http://schemas.microsoft.com/office/drawing/2014/main" id="{B3811124-B17C-D94B-8AD1-A4CCDE5E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3194"/>
              <a:ext cx="408" cy="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303" name="Group 92">
            <a:extLst>
              <a:ext uri="{FF2B5EF4-FFF2-40B4-BE49-F238E27FC236}">
                <a16:creationId xmlns:a16="http://schemas.microsoft.com/office/drawing/2014/main" id="{31B23D09-8735-2E48-9CB2-8770D647F10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60155" y="5528336"/>
            <a:ext cx="578644" cy="412766"/>
            <a:chOff x="341" y="1769"/>
            <a:chExt cx="450" cy="321"/>
          </a:xfrm>
          <a:solidFill>
            <a:schemeClr val="accent1"/>
          </a:solidFill>
        </p:grpSpPr>
        <p:sp>
          <p:nvSpPr>
            <p:cNvPr id="304" name="Freeform 93">
              <a:extLst>
                <a:ext uri="{FF2B5EF4-FFF2-40B4-BE49-F238E27FC236}">
                  <a16:creationId xmlns:a16="http://schemas.microsoft.com/office/drawing/2014/main" id="{D6BFE993-EF88-464D-8FCD-289EC0330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" y="1923"/>
              <a:ext cx="101" cy="167"/>
            </a:xfrm>
            <a:custGeom>
              <a:avLst/>
              <a:gdLst>
                <a:gd name="T0" fmla="*/ 68 w 68"/>
                <a:gd name="T1" fmla="*/ 14 h 113"/>
                <a:gd name="T2" fmla="*/ 54 w 68"/>
                <a:gd name="T3" fmla="*/ 0 h 113"/>
                <a:gd name="T4" fmla="*/ 13 w 68"/>
                <a:gd name="T5" fmla="*/ 0 h 113"/>
                <a:gd name="T6" fmla="*/ 0 w 68"/>
                <a:gd name="T7" fmla="*/ 14 h 113"/>
                <a:gd name="T8" fmla="*/ 0 w 68"/>
                <a:gd name="T9" fmla="*/ 100 h 113"/>
                <a:gd name="T10" fmla="*/ 13 w 68"/>
                <a:gd name="T11" fmla="*/ 113 h 113"/>
                <a:gd name="T12" fmla="*/ 54 w 68"/>
                <a:gd name="T13" fmla="*/ 113 h 113"/>
                <a:gd name="T14" fmla="*/ 68 w 68"/>
                <a:gd name="T15" fmla="*/ 100 h 113"/>
                <a:gd name="T16" fmla="*/ 68 w 68"/>
                <a:gd name="T17" fmla="*/ 14 h 113"/>
                <a:gd name="T18" fmla="*/ 58 w 68"/>
                <a:gd name="T19" fmla="*/ 100 h 113"/>
                <a:gd name="T20" fmla="*/ 54 w 68"/>
                <a:gd name="T21" fmla="*/ 104 h 113"/>
                <a:gd name="T22" fmla="*/ 13 w 68"/>
                <a:gd name="T23" fmla="*/ 104 h 113"/>
                <a:gd name="T24" fmla="*/ 9 w 68"/>
                <a:gd name="T25" fmla="*/ 100 h 113"/>
                <a:gd name="T26" fmla="*/ 9 w 68"/>
                <a:gd name="T27" fmla="*/ 90 h 113"/>
                <a:gd name="T28" fmla="*/ 58 w 68"/>
                <a:gd name="T29" fmla="*/ 90 h 113"/>
                <a:gd name="T30" fmla="*/ 58 w 68"/>
                <a:gd name="T31" fmla="*/ 100 h 113"/>
                <a:gd name="T32" fmla="*/ 58 w 68"/>
                <a:gd name="T33" fmla="*/ 81 h 113"/>
                <a:gd name="T34" fmla="*/ 9 w 68"/>
                <a:gd name="T35" fmla="*/ 81 h 113"/>
                <a:gd name="T36" fmla="*/ 9 w 68"/>
                <a:gd name="T37" fmla="*/ 31 h 113"/>
                <a:gd name="T38" fmla="*/ 58 w 68"/>
                <a:gd name="T39" fmla="*/ 31 h 113"/>
                <a:gd name="T40" fmla="*/ 58 w 68"/>
                <a:gd name="T41" fmla="*/ 81 h 113"/>
                <a:gd name="T42" fmla="*/ 58 w 68"/>
                <a:gd name="T43" fmla="*/ 22 h 113"/>
                <a:gd name="T44" fmla="*/ 9 w 68"/>
                <a:gd name="T45" fmla="*/ 22 h 113"/>
                <a:gd name="T46" fmla="*/ 9 w 68"/>
                <a:gd name="T47" fmla="*/ 14 h 113"/>
                <a:gd name="T48" fmla="*/ 13 w 68"/>
                <a:gd name="T49" fmla="*/ 9 h 113"/>
                <a:gd name="T50" fmla="*/ 54 w 68"/>
                <a:gd name="T51" fmla="*/ 9 h 113"/>
                <a:gd name="T52" fmla="*/ 58 w 68"/>
                <a:gd name="T53" fmla="*/ 14 h 113"/>
                <a:gd name="T54" fmla="*/ 58 w 68"/>
                <a:gd name="T55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113">
                  <a:moveTo>
                    <a:pt x="68" y="14"/>
                  </a:moveTo>
                  <a:cubicBezTo>
                    <a:pt x="68" y="6"/>
                    <a:pt x="62" y="0"/>
                    <a:pt x="5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7"/>
                    <a:pt x="6" y="113"/>
                    <a:pt x="13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62" y="113"/>
                    <a:pt x="68" y="107"/>
                    <a:pt x="68" y="100"/>
                  </a:cubicBezTo>
                  <a:lnTo>
                    <a:pt x="68" y="14"/>
                  </a:lnTo>
                  <a:close/>
                  <a:moveTo>
                    <a:pt x="58" y="100"/>
                  </a:moveTo>
                  <a:cubicBezTo>
                    <a:pt x="58" y="102"/>
                    <a:pt x="56" y="104"/>
                    <a:pt x="54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1" y="104"/>
                    <a:pt x="9" y="102"/>
                    <a:pt x="9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58" y="90"/>
                    <a:pt x="58" y="90"/>
                    <a:pt x="58" y="90"/>
                  </a:cubicBezTo>
                  <a:lnTo>
                    <a:pt x="58" y="100"/>
                  </a:lnTo>
                  <a:close/>
                  <a:moveTo>
                    <a:pt x="58" y="81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58" y="31"/>
                    <a:pt x="58" y="31"/>
                    <a:pt x="58" y="31"/>
                  </a:cubicBezTo>
                  <a:lnTo>
                    <a:pt x="58" y="81"/>
                  </a:lnTo>
                  <a:close/>
                  <a:moveTo>
                    <a:pt x="5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8" y="11"/>
                    <a:pt x="58" y="14"/>
                  </a:cubicBezTo>
                  <a:lnTo>
                    <a:pt x="5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5" name="Freeform 94">
              <a:extLst>
                <a:ext uri="{FF2B5EF4-FFF2-40B4-BE49-F238E27FC236}">
                  <a16:creationId xmlns:a16="http://schemas.microsoft.com/office/drawing/2014/main" id="{37409101-31C8-E04F-8744-C456BF40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1806"/>
              <a:ext cx="321" cy="194"/>
            </a:xfrm>
            <a:custGeom>
              <a:avLst/>
              <a:gdLst>
                <a:gd name="T0" fmla="*/ 217 w 217"/>
                <a:gd name="T1" fmla="*/ 5 h 131"/>
                <a:gd name="T2" fmla="*/ 212 w 217"/>
                <a:gd name="T3" fmla="*/ 0 h 131"/>
                <a:gd name="T4" fmla="*/ 5 w 217"/>
                <a:gd name="T5" fmla="*/ 0 h 131"/>
                <a:gd name="T6" fmla="*/ 0 w 217"/>
                <a:gd name="T7" fmla="*/ 5 h 131"/>
                <a:gd name="T8" fmla="*/ 0 w 217"/>
                <a:gd name="T9" fmla="*/ 29 h 131"/>
                <a:gd name="T10" fmla="*/ 10 w 217"/>
                <a:gd name="T11" fmla="*/ 29 h 131"/>
                <a:gd name="T12" fmla="*/ 10 w 217"/>
                <a:gd name="T13" fmla="*/ 10 h 131"/>
                <a:gd name="T14" fmla="*/ 207 w 217"/>
                <a:gd name="T15" fmla="*/ 10 h 131"/>
                <a:gd name="T16" fmla="*/ 207 w 217"/>
                <a:gd name="T17" fmla="*/ 121 h 131"/>
                <a:gd name="T18" fmla="*/ 97 w 217"/>
                <a:gd name="T19" fmla="*/ 121 h 131"/>
                <a:gd name="T20" fmla="*/ 97 w 217"/>
                <a:gd name="T21" fmla="*/ 131 h 131"/>
                <a:gd name="T22" fmla="*/ 212 w 217"/>
                <a:gd name="T23" fmla="*/ 131 h 131"/>
                <a:gd name="T24" fmla="*/ 217 w 217"/>
                <a:gd name="T25" fmla="*/ 126 h 131"/>
                <a:gd name="T26" fmla="*/ 217 w 217"/>
                <a:gd name="T27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131">
                  <a:moveTo>
                    <a:pt x="217" y="5"/>
                  </a:moveTo>
                  <a:cubicBezTo>
                    <a:pt x="217" y="2"/>
                    <a:pt x="215" y="0"/>
                    <a:pt x="2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212" y="131"/>
                    <a:pt x="212" y="131"/>
                    <a:pt x="212" y="131"/>
                  </a:cubicBezTo>
                  <a:cubicBezTo>
                    <a:pt x="215" y="131"/>
                    <a:pt x="217" y="129"/>
                    <a:pt x="217" y="126"/>
                  </a:cubicBezTo>
                  <a:lnTo>
                    <a:pt x="2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6" name="Freeform 95">
              <a:extLst>
                <a:ext uri="{FF2B5EF4-FFF2-40B4-BE49-F238E27FC236}">
                  <a16:creationId xmlns:a16="http://schemas.microsoft.com/office/drawing/2014/main" id="{844F5876-66F7-7740-8476-CDBA4D0E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" y="1769"/>
              <a:ext cx="409" cy="321"/>
            </a:xfrm>
            <a:custGeom>
              <a:avLst/>
              <a:gdLst>
                <a:gd name="T0" fmla="*/ 272 w 277"/>
                <a:gd name="T1" fmla="*/ 171 h 217"/>
                <a:gd name="T2" fmla="*/ 265 w 277"/>
                <a:gd name="T3" fmla="*/ 171 h 217"/>
                <a:gd name="T4" fmla="*/ 265 w 277"/>
                <a:gd name="T5" fmla="*/ 24 h 217"/>
                <a:gd name="T6" fmla="*/ 242 w 277"/>
                <a:gd name="T7" fmla="*/ 0 h 217"/>
                <a:gd name="T8" fmla="*/ 23 w 277"/>
                <a:gd name="T9" fmla="*/ 0 h 217"/>
                <a:gd name="T10" fmla="*/ 0 w 277"/>
                <a:gd name="T11" fmla="*/ 24 h 217"/>
                <a:gd name="T12" fmla="*/ 0 w 277"/>
                <a:gd name="T13" fmla="*/ 54 h 217"/>
                <a:gd name="T14" fmla="*/ 10 w 277"/>
                <a:gd name="T15" fmla="*/ 54 h 217"/>
                <a:gd name="T16" fmla="*/ 10 w 277"/>
                <a:gd name="T17" fmla="*/ 24 h 217"/>
                <a:gd name="T18" fmla="*/ 23 w 277"/>
                <a:gd name="T19" fmla="*/ 10 h 217"/>
                <a:gd name="T20" fmla="*/ 242 w 277"/>
                <a:gd name="T21" fmla="*/ 10 h 217"/>
                <a:gd name="T22" fmla="*/ 255 w 277"/>
                <a:gd name="T23" fmla="*/ 24 h 217"/>
                <a:gd name="T24" fmla="*/ 255 w 277"/>
                <a:gd name="T25" fmla="*/ 171 h 217"/>
                <a:gd name="T26" fmla="*/ 163 w 277"/>
                <a:gd name="T27" fmla="*/ 171 h 217"/>
                <a:gd name="T28" fmla="*/ 158 w 277"/>
                <a:gd name="T29" fmla="*/ 176 h 217"/>
                <a:gd name="T30" fmla="*/ 158 w 277"/>
                <a:gd name="T31" fmla="*/ 183 h 217"/>
                <a:gd name="T32" fmla="*/ 121 w 277"/>
                <a:gd name="T33" fmla="*/ 183 h 217"/>
                <a:gd name="T34" fmla="*/ 121 w 277"/>
                <a:gd name="T35" fmla="*/ 193 h 217"/>
                <a:gd name="T36" fmla="*/ 163 w 277"/>
                <a:gd name="T37" fmla="*/ 193 h 217"/>
                <a:gd name="T38" fmla="*/ 168 w 277"/>
                <a:gd name="T39" fmla="*/ 188 h 217"/>
                <a:gd name="T40" fmla="*/ 168 w 277"/>
                <a:gd name="T41" fmla="*/ 181 h 217"/>
                <a:gd name="T42" fmla="*/ 267 w 277"/>
                <a:gd name="T43" fmla="*/ 181 h 217"/>
                <a:gd name="T44" fmla="*/ 267 w 277"/>
                <a:gd name="T45" fmla="*/ 200 h 217"/>
                <a:gd name="T46" fmla="*/ 260 w 277"/>
                <a:gd name="T47" fmla="*/ 207 h 217"/>
                <a:gd name="T48" fmla="*/ 121 w 277"/>
                <a:gd name="T49" fmla="*/ 207 h 217"/>
                <a:gd name="T50" fmla="*/ 121 w 277"/>
                <a:gd name="T51" fmla="*/ 208 h 217"/>
                <a:gd name="T52" fmla="*/ 117 w 277"/>
                <a:gd name="T53" fmla="*/ 216 h 217"/>
                <a:gd name="T54" fmla="*/ 116 w 277"/>
                <a:gd name="T55" fmla="*/ 217 h 217"/>
                <a:gd name="T56" fmla="*/ 260 w 277"/>
                <a:gd name="T57" fmla="*/ 217 h 217"/>
                <a:gd name="T58" fmla="*/ 277 w 277"/>
                <a:gd name="T59" fmla="*/ 200 h 217"/>
                <a:gd name="T60" fmla="*/ 277 w 277"/>
                <a:gd name="T61" fmla="*/ 176 h 217"/>
                <a:gd name="T62" fmla="*/ 272 w 277"/>
                <a:gd name="T63" fmla="*/ 17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7" h="217">
                  <a:moveTo>
                    <a:pt x="272" y="171"/>
                  </a:moveTo>
                  <a:cubicBezTo>
                    <a:pt x="265" y="171"/>
                    <a:pt x="265" y="171"/>
                    <a:pt x="265" y="171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11"/>
                    <a:pt x="255" y="0"/>
                    <a:pt x="24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49" y="10"/>
                    <a:pt x="255" y="16"/>
                    <a:pt x="255" y="24"/>
                  </a:cubicBezTo>
                  <a:cubicBezTo>
                    <a:pt x="255" y="171"/>
                    <a:pt x="255" y="171"/>
                    <a:pt x="255" y="171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160" y="171"/>
                    <a:pt x="158" y="173"/>
                    <a:pt x="158" y="176"/>
                  </a:cubicBezTo>
                  <a:cubicBezTo>
                    <a:pt x="158" y="183"/>
                    <a:pt x="158" y="183"/>
                    <a:pt x="158" y="183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1" y="193"/>
                    <a:pt x="121" y="193"/>
                    <a:pt x="121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6" y="193"/>
                    <a:pt x="168" y="191"/>
                    <a:pt x="168" y="188"/>
                  </a:cubicBezTo>
                  <a:cubicBezTo>
                    <a:pt x="168" y="181"/>
                    <a:pt x="168" y="181"/>
                    <a:pt x="168" y="181"/>
                  </a:cubicBezTo>
                  <a:cubicBezTo>
                    <a:pt x="267" y="181"/>
                    <a:pt x="267" y="181"/>
                    <a:pt x="267" y="181"/>
                  </a:cubicBezTo>
                  <a:cubicBezTo>
                    <a:pt x="267" y="200"/>
                    <a:pt x="267" y="200"/>
                    <a:pt x="267" y="200"/>
                  </a:cubicBezTo>
                  <a:cubicBezTo>
                    <a:pt x="267" y="204"/>
                    <a:pt x="264" y="207"/>
                    <a:pt x="260" y="207"/>
                  </a:cubicBezTo>
                  <a:cubicBezTo>
                    <a:pt x="121" y="207"/>
                    <a:pt x="121" y="207"/>
                    <a:pt x="121" y="207"/>
                  </a:cubicBezTo>
                  <a:cubicBezTo>
                    <a:pt x="121" y="208"/>
                    <a:pt x="121" y="208"/>
                    <a:pt x="121" y="208"/>
                  </a:cubicBezTo>
                  <a:cubicBezTo>
                    <a:pt x="120" y="211"/>
                    <a:pt x="119" y="213"/>
                    <a:pt x="117" y="216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70" y="217"/>
                    <a:pt x="277" y="209"/>
                    <a:pt x="277" y="200"/>
                  </a:cubicBezTo>
                  <a:cubicBezTo>
                    <a:pt x="277" y="176"/>
                    <a:pt x="277" y="176"/>
                    <a:pt x="277" y="176"/>
                  </a:cubicBezTo>
                  <a:cubicBezTo>
                    <a:pt x="277" y="173"/>
                    <a:pt x="275" y="171"/>
                    <a:pt x="272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7" name="Freeform 96">
              <a:extLst>
                <a:ext uri="{FF2B5EF4-FFF2-40B4-BE49-F238E27FC236}">
                  <a16:creationId xmlns:a16="http://schemas.microsoft.com/office/drawing/2014/main" id="{A289E8F4-C028-6148-B109-3D339897D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" y="1895"/>
              <a:ext cx="115" cy="154"/>
            </a:xfrm>
            <a:custGeom>
              <a:avLst/>
              <a:gdLst>
                <a:gd name="T0" fmla="*/ 78 w 78"/>
                <a:gd name="T1" fmla="*/ 9 h 104"/>
                <a:gd name="T2" fmla="*/ 78 w 78"/>
                <a:gd name="T3" fmla="*/ 5 h 104"/>
                <a:gd name="T4" fmla="*/ 73 w 78"/>
                <a:gd name="T5" fmla="*/ 0 h 104"/>
                <a:gd name="T6" fmla="*/ 5 w 78"/>
                <a:gd name="T7" fmla="*/ 0 h 104"/>
                <a:gd name="T8" fmla="*/ 0 w 78"/>
                <a:gd name="T9" fmla="*/ 5 h 104"/>
                <a:gd name="T10" fmla="*/ 0 w 78"/>
                <a:gd name="T11" fmla="*/ 100 h 104"/>
                <a:gd name="T12" fmla="*/ 5 w 78"/>
                <a:gd name="T13" fmla="*/ 104 h 104"/>
                <a:gd name="T14" fmla="*/ 43 w 78"/>
                <a:gd name="T15" fmla="*/ 104 h 104"/>
                <a:gd name="T16" fmla="*/ 43 w 78"/>
                <a:gd name="T17" fmla="*/ 95 h 104"/>
                <a:gd name="T18" fmla="*/ 10 w 78"/>
                <a:gd name="T19" fmla="*/ 95 h 104"/>
                <a:gd name="T20" fmla="*/ 10 w 78"/>
                <a:gd name="T21" fmla="*/ 9 h 104"/>
                <a:gd name="T22" fmla="*/ 78 w 78"/>
                <a:gd name="T23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04">
                  <a:moveTo>
                    <a:pt x="78" y="9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2"/>
                    <a:pt x="76" y="0"/>
                    <a:pt x="7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3" y="104"/>
                    <a:pt x="5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7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8" name="Freeform 97">
              <a:extLst>
                <a:ext uri="{FF2B5EF4-FFF2-40B4-BE49-F238E27FC236}">
                  <a16:creationId xmlns:a16="http://schemas.microsoft.com/office/drawing/2014/main" id="{30B1422A-1FC0-E644-86CF-3A9C1C0E7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" y="1864"/>
              <a:ext cx="171" cy="226"/>
            </a:xfrm>
            <a:custGeom>
              <a:avLst/>
              <a:gdLst>
                <a:gd name="T0" fmla="*/ 99 w 116"/>
                <a:gd name="T1" fmla="*/ 9 h 153"/>
                <a:gd name="T2" fmla="*/ 106 w 116"/>
                <a:gd name="T3" fmla="*/ 17 h 153"/>
                <a:gd name="T4" fmla="*/ 106 w 116"/>
                <a:gd name="T5" fmla="*/ 31 h 153"/>
                <a:gd name="T6" fmla="*/ 116 w 116"/>
                <a:gd name="T7" fmla="*/ 31 h 153"/>
                <a:gd name="T8" fmla="*/ 116 w 116"/>
                <a:gd name="T9" fmla="*/ 17 h 153"/>
                <a:gd name="T10" fmla="*/ 99 w 116"/>
                <a:gd name="T11" fmla="*/ 0 h 153"/>
                <a:gd name="T12" fmla="*/ 17 w 116"/>
                <a:gd name="T13" fmla="*/ 0 h 153"/>
                <a:gd name="T14" fmla="*/ 0 w 116"/>
                <a:gd name="T15" fmla="*/ 17 h 153"/>
                <a:gd name="T16" fmla="*/ 0 w 116"/>
                <a:gd name="T17" fmla="*/ 136 h 153"/>
                <a:gd name="T18" fmla="*/ 17 w 116"/>
                <a:gd name="T19" fmla="*/ 153 h 153"/>
                <a:gd name="T20" fmla="*/ 68 w 116"/>
                <a:gd name="T21" fmla="*/ 153 h 153"/>
                <a:gd name="T22" fmla="*/ 67 w 116"/>
                <a:gd name="T23" fmla="*/ 152 h 153"/>
                <a:gd name="T24" fmla="*/ 63 w 116"/>
                <a:gd name="T25" fmla="*/ 144 h 153"/>
                <a:gd name="T26" fmla="*/ 63 w 116"/>
                <a:gd name="T27" fmla="*/ 144 h 153"/>
                <a:gd name="T28" fmla="*/ 17 w 116"/>
                <a:gd name="T29" fmla="*/ 144 h 153"/>
                <a:gd name="T30" fmla="*/ 10 w 116"/>
                <a:gd name="T31" fmla="*/ 136 h 153"/>
                <a:gd name="T32" fmla="*/ 10 w 116"/>
                <a:gd name="T33" fmla="*/ 17 h 153"/>
                <a:gd name="T34" fmla="*/ 17 w 116"/>
                <a:gd name="T35" fmla="*/ 9 h 153"/>
                <a:gd name="T36" fmla="*/ 99 w 116"/>
                <a:gd name="T3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53">
                  <a:moveTo>
                    <a:pt x="99" y="9"/>
                  </a:moveTo>
                  <a:cubicBezTo>
                    <a:pt x="103" y="9"/>
                    <a:pt x="106" y="13"/>
                    <a:pt x="106" y="1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7"/>
                    <a:pt x="108" y="0"/>
                    <a:pt x="9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8" y="153"/>
                    <a:pt x="17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5" y="150"/>
                    <a:pt x="64" y="147"/>
                    <a:pt x="63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3" y="144"/>
                    <a:pt x="10" y="140"/>
                    <a:pt x="10" y="13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lnTo>
                    <a:pt x="9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9" name="Oval 98">
              <a:extLst>
                <a:ext uri="{FF2B5EF4-FFF2-40B4-BE49-F238E27FC236}">
                  <a16:creationId xmlns:a16="http://schemas.microsoft.com/office/drawing/2014/main" id="{A4B792FB-71CE-1145-960B-B90FBEB0B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" y="2059"/>
              <a:ext cx="13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0" name="Oval 99">
              <a:extLst>
                <a:ext uri="{FF2B5EF4-FFF2-40B4-BE49-F238E27FC236}">
                  <a16:creationId xmlns:a16="http://schemas.microsoft.com/office/drawing/2014/main" id="{5EF5F9D8-CCE3-2343-807F-0CF85E03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1882"/>
              <a:ext cx="9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1" name="Oval 100">
              <a:extLst>
                <a:ext uri="{FF2B5EF4-FFF2-40B4-BE49-F238E27FC236}">
                  <a16:creationId xmlns:a16="http://schemas.microsoft.com/office/drawing/2014/main" id="{3D380F82-1897-C145-8D61-C6B842E5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" y="2053"/>
              <a:ext cx="18" cy="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12" name="Group 4">
            <a:extLst>
              <a:ext uri="{FF2B5EF4-FFF2-40B4-BE49-F238E27FC236}">
                <a16:creationId xmlns:a16="http://schemas.microsoft.com/office/drawing/2014/main" id="{84C17A15-152C-A348-853A-B692B4282D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7270" y="5532782"/>
            <a:ext cx="484650" cy="403874"/>
            <a:chOff x="348" y="472"/>
            <a:chExt cx="426" cy="355"/>
          </a:xfrm>
          <a:solidFill>
            <a:schemeClr val="accent1"/>
          </a:solidFill>
        </p:grpSpPr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719C8B8C-D094-D74C-AF4C-E723A3C1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543"/>
              <a:ext cx="373" cy="18"/>
            </a:xfrm>
            <a:custGeom>
              <a:avLst/>
              <a:gdLst>
                <a:gd name="T0" fmla="*/ 246 w 252"/>
                <a:gd name="T1" fmla="*/ 12 h 12"/>
                <a:gd name="T2" fmla="*/ 6 w 252"/>
                <a:gd name="T3" fmla="*/ 12 h 12"/>
                <a:gd name="T4" fmla="*/ 0 w 252"/>
                <a:gd name="T5" fmla="*/ 6 h 12"/>
                <a:gd name="T6" fmla="*/ 6 w 252"/>
                <a:gd name="T7" fmla="*/ 0 h 12"/>
                <a:gd name="T8" fmla="*/ 246 w 252"/>
                <a:gd name="T9" fmla="*/ 0 h 12"/>
                <a:gd name="T10" fmla="*/ 252 w 252"/>
                <a:gd name="T11" fmla="*/ 6 h 12"/>
                <a:gd name="T12" fmla="*/ 246 w 25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12">
                  <a:moveTo>
                    <a:pt x="24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50" y="0"/>
                    <a:pt x="252" y="3"/>
                    <a:pt x="252" y="6"/>
                  </a:cubicBezTo>
                  <a:cubicBezTo>
                    <a:pt x="252" y="9"/>
                    <a:pt x="250" y="12"/>
                    <a:pt x="2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4" name="Oval 6">
              <a:extLst>
                <a:ext uri="{FF2B5EF4-FFF2-40B4-BE49-F238E27FC236}">
                  <a16:creationId xmlns:a16="http://schemas.microsoft.com/office/drawing/2014/main" id="{0E3079FA-EBC0-1C4F-BF6F-4EF1A488E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5" name="Oval 7">
              <a:extLst>
                <a:ext uri="{FF2B5EF4-FFF2-40B4-BE49-F238E27FC236}">
                  <a16:creationId xmlns:a16="http://schemas.microsoft.com/office/drawing/2014/main" id="{1020AE0A-3CB9-274A-B949-2F4B93C8F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" y="507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6" name="Oval 8">
              <a:extLst>
                <a:ext uri="{FF2B5EF4-FFF2-40B4-BE49-F238E27FC236}">
                  <a16:creationId xmlns:a16="http://schemas.microsoft.com/office/drawing/2014/main" id="{98F34F8F-ABB7-4848-A76F-9F6C562D9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AA090CA5-2F52-AF46-BB3E-337567489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472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30 h 192"/>
                <a:gd name="T8" fmla="*/ 30 w 252"/>
                <a:gd name="T9" fmla="*/ 0 h 192"/>
                <a:gd name="T10" fmla="*/ 222 w 252"/>
                <a:gd name="T11" fmla="*/ 0 h 192"/>
                <a:gd name="T12" fmla="*/ 252 w 252"/>
                <a:gd name="T13" fmla="*/ 30 h 192"/>
                <a:gd name="T14" fmla="*/ 252 w 252"/>
                <a:gd name="T15" fmla="*/ 162 h 192"/>
                <a:gd name="T16" fmla="*/ 222 w 252"/>
                <a:gd name="T17" fmla="*/ 192 h 192"/>
                <a:gd name="T18" fmla="*/ 30 w 252"/>
                <a:gd name="T19" fmla="*/ 12 h 192"/>
                <a:gd name="T20" fmla="*/ 12 w 252"/>
                <a:gd name="T21" fmla="*/ 30 h 192"/>
                <a:gd name="T22" fmla="*/ 12 w 252"/>
                <a:gd name="T23" fmla="*/ 162 h 192"/>
                <a:gd name="T24" fmla="*/ 30 w 252"/>
                <a:gd name="T25" fmla="*/ 180 h 192"/>
                <a:gd name="T26" fmla="*/ 222 w 252"/>
                <a:gd name="T27" fmla="*/ 180 h 192"/>
                <a:gd name="T28" fmla="*/ 240 w 252"/>
                <a:gd name="T29" fmla="*/ 162 h 192"/>
                <a:gd name="T30" fmla="*/ 240 w 252"/>
                <a:gd name="T31" fmla="*/ 30 h 192"/>
                <a:gd name="T32" fmla="*/ 222 w 252"/>
                <a:gd name="T33" fmla="*/ 12 h 192"/>
                <a:gd name="T34" fmla="*/ 30 w 252"/>
                <a:gd name="T35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8894367A-92E9-164E-BC86-5B276995A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614"/>
              <a:ext cx="71" cy="18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C879DF6-8A8C-D14C-9B9C-E0EB824DC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" y="543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138 h 192"/>
                <a:gd name="T8" fmla="*/ 6 w 252"/>
                <a:gd name="T9" fmla="*/ 132 h 192"/>
                <a:gd name="T10" fmla="*/ 12 w 252"/>
                <a:gd name="T11" fmla="*/ 138 h 192"/>
                <a:gd name="T12" fmla="*/ 12 w 252"/>
                <a:gd name="T13" fmla="*/ 162 h 192"/>
                <a:gd name="T14" fmla="*/ 30 w 252"/>
                <a:gd name="T15" fmla="*/ 180 h 192"/>
                <a:gd name="T16" fmla="*/ 222 w 252"/>
                <a:gd name="T17" fmla="*/ 180 h 192"/>
                <a:gd name="T18" fmla="*/ 240 w 252"/>
                <a:gd name="T19" fmla="*/ 162 h 192"/>
                <a:gd name="T20" fmla="*/ 240 w 252"/>
                <a:gd name="T21" fmla="*/ 30 h 192"/>
                <a:gd name="T22" fmla="*/ 222 w 252"/>
                <a:gd name="T23" fmla="*/ 12 h 192"/>
                <a:gd name="T24" fmla="*/ 210 w 252"/>
                <a:gd name="T25" fmla="*/ 12 h 192"/>
                <a:gd name="T26" fmla="*/ 204 w 252"/>
                <a:gd name="T27" fmla="*/ 6 h 192"/>
                <a:gd name="T28" fmla="*/ 210 w 252"/>
                <a:gd name="T29" fmla="*/ 0 h 192"/>
                <a:gd name="T30" fmla="*/ 222 w 252"/>
                <a:gd name="T31" fmla="*/ 0 h 192"/>
                <a:gd name="T32" fmla="*/ 252 w 252"/>
                <a:gd name="T33" fmla="*/ 30 h 192"/>
                <a:gd name="T34" fmla="*/ 252 w 252"/>
                <a:gd name="T35" fmla="*/ 162 h 192"/>
                <a:gd name="T36" fmla="*/ 222 w 2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5"/>
                    <a:pt x="3" y="132"/>
                    <a:pt x="6" y="132"/>
                  </a:cubicBezTo>
                  <a:cubicBezTo>
                    <a:pt x="10" y="132"/>
                    <a:pt x="12" y="135"/>
                    <a:pt x="12" y="138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cubicBezTo>
                    <a:pt x="210" y="12"/>
                    <a:pt x="210" y="12"/>
                    <a:pt x="210" y="12"/>
                  </a:cubicBezTo>
                  <a:cubicBezTo>
                    <a:pt x="207" y="12"/>
                    <a:pt x="204" y="9"/>
                    <a:pt x="204" y="6"/>
                  </a:cubicBezTo>
                  <a:cubicBezTo>
                    <a:pt x="204" y="3"/>
                    <a:pt x="207" y="0"/>
                    <a:pt x="21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320" name="Freeform 132">
            <a:extLst>
              <a:ext uri="{FF2B5EF4-FFF2-40B4-BE49-F238E27FC236}">
                <a16:creationId xmlns:a16="http://schemas.microsoft.com/office/drawing/2014/main" id="{45BDCAD5-FFA8-D94A-91ED-271D762E1E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9731" y="5515535"/>
            <a:ext cx="494523" cy="438368"/>
          </a:xfrm>
          <a:custGeom>
            <a:avLst/>
            <a:gdLst>
              <a:gd name="T0" fmla="*/ 9 w 133"/>
              <a:gd name="T1" fmla="*/ 0 h 116"/>
              <a:gd name="T2" fmla="*/ 0 w 133"/>
              <a:gd name="T3" fmla="*/ 91 h 116"/>
              <a:gd name="T4" fmla="*/ 56 w 133"/>
              <a:gd name="T5" fmla="*/ 99 h 116"/>
              <a:gd name="T6" fmla="*/ 39 w 133"/>
              <a:gd name="T7" fmla="*/ 110 h 116"/>
              <a:gd name="T8" fmla="*/ 39 w 133"/>
              <a:gd name="T9" fmla="*/ 116 h 116"/>
              <a:gd name="T10" fmla="*/ 97 w 133"/>
              <a:gd name="T11" fmla="*/ 113 h 116"/>
              <a:gd name="T12" fmla="*/ 78 w 133"/>
              <a:gd name="T13" fmla="*/ 110 h 116"/>
              <a:gd name="T14" fmla="*/ 124 w 133"/>
              <a:gd name="T15" fmla="*/ 99 h 116"/>
              <a:gd name="T16" fmla="*/ 133 w 133"/>
              <a:gd name="T17" fmla="*/ 8 h 116"/>
              <a:gd name="T18" fmla="*/ 72 w 133"/>
              <a:gd name="T19" fmla="*/ 110 h 116"/>
              <a:gd name="T20" fmla="*/ 61 w 133"/>
              <a:gd name="T21" fmla="*/ 99 h 116"/>
              <a:gd name="T22" fmla="*/ 72 w 133"/>
              <a:gd name="T23" fmla="*/ 110 h 116"/>
              <a:gd name="T24" fmla="*/ 124 w 133"/>
              <a:gd name="T25" fmla="*/ 94 h 116"/>
              <a:gd name="T26" fmla="*/ 6 w 133"/>
              <a:gd name="T27" fmla="*/ 91 h 116"/>
              <a:gd name="T28" fmla="*/ 9 w 133"/>
              <a:gd name="T29" fmla="*/ 5 h 116"/>
              <a:gd name="T30" fmla="*/ 127 w 133"/>
              <a:gd name="T31" fmla="*/ 8 h 116"/>
              <a:gd name="T32" fmla="*/ 109 w 133"/>
              <a:gd name="T33" fmla="*/ 36 h 116"/>
              <a:gd name="T34" fmla="*/ 68 w 133"/>
              <a:gd name="T35" fmla="*/ 19 h 116"/>
              <a:gd name="T36" fmla="*/ 30 w 133"/>
              <a:gd name="T37" fmla="*/ 36 h 116"/>
              <a:gd name="T38" fmla="*/ 30 w 133"/>
              <a:gd name="T39" fmla="*/ 36 h 116"/>
              <a:gd name="T40" fmla="*/ 28 w 133"/>
              <a:gd name="T41" fmla="*/ 37 h 116"/>
              <a:gd name="T42" fmla="*/ 28 w 133"/>
              <a:gd name="T43" fmla="*/ 57 h 116"/>
              <a:gd name="T44" fmla="*/ 23 w 133"/>
              <a:gd name="T45" fmla="*/ 76 h 116"/>
              <a:gd name="T46" fmla="*/ 36 w 133"/>
              <a:gd name="T47" fmla="*/ 77 h 116"/>
              <a:gd name="T48" fmla="*/ 39 w 133"/>
              <a:gd name="T49" fmla="*/ 73 h 116"/>
              <a:gd name="T50" fmla="*/ 34 w 133"/>
              <a:gd name="T51" fmla="*/ 43 h 116"/>
              <a:gd name="T52" fmla="*/ 45 w 133"/>
              <a:gd name="T53" fmla="*/ 66 h 116"/>
              <a:gd name="T54" fmla="*/ 68 w 133"/>
              <a:gd name="T55" fmla="*/ 79 h 116"/>
              <a:gd name="T56" fmla="*/ 71 w 133"/>
              <a:gd name="T57" fmla="*/ 79 h 116"/>
              <a:gd name="T58" fmla="*/ 94 w 133"/>
              <a:gd name="T59" fmla="*/ 66 h 116"/>
              <a:gd name="T60" fmla="*/ 109 w 133"/>
              <a:gd name="T61" fmla="*/ 41 h 116"/>
              <a:gd name="T62" fmla="*/ 109 w 133"/>
              <a:gd name="T63" fmla="*/ 36 h 116"/>
              <a:gd name="T64" fmla="*/ 31 w 133"/>
              <a:gd name="T65" fmla="*/ 66 h 116"/>
              <a:gd name="T66" fmla="*/ 29 w 133"/>
              <a:gd name="T67" fmla="*/ 71 h 116"/>
              <a:gd name="T68" fmla="*/ 69 w 133"/>
              <a:gd name="T69" fmla="*/ 74 h 116"/>
              <a:gd name="T70" fmla="*/ 50 w 133"/>
              <a:gd name="T71" fmla="*/ 50 h 116"/>
              <a:gd name="T72" fmla="*/ 69 w 133"/>
              <a:gd name="T73" fmla="*/ 58 h 116"/>
              <a:gd name="T74" fmla="*/ 89 w 133"/>
              <a:gd name="T75" fmla="*/ 50 h 116"/>
              <a:gd name="T76" fmla="*/ 69 w 133"/>
              <a:gd name="T77" fmla="*/ 52 h 116"/>
              <a:gd name="T78" fmla="*/ 69 w 133"/>
              <a:gd name="T79" fmla="*/ 25 h 116"/>
              <a:gd name="T80" fmla="*/ 69 w 133"/>
              <a:gd name="T81" fmla="*/ 5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3" h="116">
                <a:moveTo>
                  <a:pt x="12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4" y="99"/>
                  <a:pt x="9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7" y="110"/>
                  <a:pt x="36" y="111"/>
                  <a:pt x="36" y="113"/>
                </a:cubicBezTo>
                <a:cubicBezTo>
                  <a:pt x="36" y="114"/>
                  <a:pt x="37" y="116"/>
                  <a:pt x="39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6" y="116"/>
                  <a:pt x="97" y="114"/>
                  <a:pt x="97" y="113"/>
                </a:cubicBezTo>
                <a:cubicBezTo>
                  <a:pt x="97" y="111"/>
                  <a:pt x="96" y="110"/>
                  <a:pt x="94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99"/>
                  <a:pt x="78" y="99"/>
                  <a:pt x="78" y="99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29" y="99"/>
                  <a:pt x="133" y="95"/>
                  <a:pt x="133" y="91"/>
                </a:cubicBezTo>
                <a:cubicBezTo>
                  <a:pt x="133" y="8"/>
                  <a:pt x="133" y="8"/>
                  <a:pt x="133" y="8"/>
                </a:cubicBezTo>
                <a:cubicBezTo>
                  <a:pt x="133" y="4"/>
                  <a:pt x="129" y="0"/>
                  <a:pt x="124" y="0"/>
                </a:cubicBezTo>
                <a:close/>
                <a:moveTo>
                  <a:pt x="72" y="110"/>
                </a:moveTo>
                <a:cubicBezTo>
                  <a:pt x="61" y="110"/>
                  <a:pt x="61" y="110"/>
                  <a:pt x="61" y="110"/>
                </a:cubicBezTo>
                <a:cubicBezTo>
                  <a:pt x="61" y="99"/>
                  <a:pt x="61" y="99"/>
                  <a:pt x="61" y="99"/>
                </a:cubicBezTo>
                <a:cubicBezTo>
                  <a:pt x="72" y="99"/>
                  <a:pt x="72" y="99"/>
                  <a:pt x="72" y="99"/>
                </a:cubicBezTo>
                <a:lnTo>
                  <a:pt x="72" y="110"/>
                </a:lnTo>
                <a:close/>
                <a:moveTo>
                  <a:pt x="127" y="91"/>
                </a:moveTo>
                <a:cubicBezTo>
                  <a:pt x="127" y="92"/>
                  <a:pt x="126" y="94"/>
                  <a:pt x="124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6" y="92"/>
                  <a:pt x="6" y="91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5"/>
                  <a:pt x="9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6" y="5"/>
                  <a:pt x="127" y="7"/>
                  <a:pt x="127" y="8"/>
                </a:cubicBezTo>
                <a:lnTo>
                  <a:pt x="127" y="91"/>
                </a:lnTo>
                <a:close/>
                <a:moveTo>
                  <a:pt x="109" y="36"/>
                </a:moveTo>
                <a:cubicBezTo>
                  <a:pt x="70" y="19"/>
                  <a:pt x="70" y="19"/>
                  <a:pt x="70" y="19"/>
                </a:cubicBezTo>
                <a:cubicBezTo>
                  <a:pt x="70" y="19"/>
                  <a:pt x="69" y="19"/>
                  <a:pt x="68" y="19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7"/>
                </a:cubicBezTo>
                <a:cubicBezTo>
                  <a:pt x="29" y="37"/>
                  <a:pt x="28" y="37"/>
                  <a:pt x="28" y="37"/>
                </a:cubicBezTo>
                <a:cubicBezTo>
                  <a:pt x="28" y="37"/>
                  <a:pt x="28" y="38"/>
                  <a:pt x="28" y="38"/>
                </a:cubicBezTo>
                <a:cubicBezTo>
                  <a:pt x="28" y="57"/>
                  <a:pt x="28" y="57"/>
                  <a:pt x="28" y="57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74"/>
                  <a:pt x="22" y="75"/>
                  <a:pt x="23" y="76"/>
                </a:cubicBezTo>
                <a:cubicBezTo>
                  <a:pt x="24" y="77"/>
                  <a:pt x="24" y="77"/>
                  <a:pt x="25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9" y="73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3"/>
                  <a:pt x="34" y="43"/>
                  <a:pt x="34" y="43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6"/>
                  <a:pt x="45" y="66"/>
                  <a:pt x="45" y="66"/>
                </a:cubicBezTo>
                <a:cubicBezTo>
                  <a:pt x="45" y="67"/>
                  <a:pt x="45" y="68"/>
                  <a:pt x="46" y="68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80"/>
                  <a:pt x="69" y="80"/>
                  <a:pt x="69" y="80"/>
                </a:cubicBezTo>
                <a:cubicBezTo>
                  <a:pt x="70" y="80"/>
                  <a:pt x="70" y="80"/>
                  <a:pt x="71" y="79"/>
                </a:cubicBezTo>
                <a:cubicBezTo>
                  <a:pt x="93" y="68"/>
                  <a:pt x="93" y="68"/>
                  <a:pt x="93" y="68"/>
                </a:cubicBezTo>
                <a:cubicBezTo>
                  <a:pt x="94" y="68"/>
                  <a:pt x="94" y="67"/>
                  <a:pt x="94" y="66"/>
                </a:cubicBezTo>
                <a:cubicBezTo>
                  <a:pt x="94" y="47"/>
                  <a:pt x="94" y="47"/>
                  <a:pt x="94" y="47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10" y="41"/>
                  <a:pt x="111" y="40"/>
                  <a:pt x="111" y="38"/>
                </a:cubicBezTo>
                <a:cubicBezTo>
                  <a:pt x="111" y="37"/>
                  <a:pt x="110" y="36"/>
                  <a:pt x="109" y="36"/>
                </a:cubicBezTo>
                <a:close/>
                <a:moveTo>
                  <a:pt x="29" y="71"/>
                </a:moveTo>
                <a:cubicBezTo>
                  <a:pt x="31" y="66"/>
                  <a:pt x="31" y="66"/>
                  <a:pt x="31" y="66"/>
                </a:cubicBezTo>
                <a:cubicBezTo>
                  <a:pt x="32" y="71"/>
                  <a:pt x="32" y="71"/>
                  <a:pt x="32" y="71"/>
                </a:cubicBezTo>
                <a:lnTo>
                  <a:pt x="29" y="71"/>
                </a:lnTo>
                <a:close/>
                <a:moveTo>
                  <a:pt x="89" y="64"/>
                </a:moveTo>
                <a:cubicBezTo>
                  <a:pt x="69" y="74"/>
                  <a:pt x="69" y="74"/>
                  <a:pt x="69" y="7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50"/>
                  <a:pt x="50" y="50"/>
                  <a:pt x="50" y="50"/>
                </a:cubicBezTo>
                <a:cubicBezTo>
                  <a:pt x="68" y="57"/>
                  <a:pt x="68" y="57"/>
                  <a:pt x="68" y="57"/>
                </a:cubicBezTo>
                <a:cubicBezTo>
                  <a:pt x="69" y="58"/>
                  <a:pt x="69" y="58"/>
                  <a:pt x="69" y="58"/>
                </a:cubicBezTo>
                <a:cubicBezTo>
                  <a:pt x="70" y="58"/>
                  <a:pt x="70" y="58"/>
                  <a:pt x="70" y="57"/>
                </a:cubicBezTo>
                <a:cubicBezTo>
                  <a:pt x="89" y="50"/>
                  <a:pt x="89" y="50"/>
                  <a:pt x="89" y="50"/>
                </a:cubicBezTo>
                <a:lnTo>
                  <a:pt x="89" y="64"/>
                </a:lnTo>
                <a:close/>
                <a:moveTo>
                  <a:pt x="69" y="52"/>
                </a:moveTo>
                <a:cubicBezTo>
                  <a:pt x="38" y="38"/>
                  <a:pt x="38" y="38"/>
                  <a:pt x="38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101" y="38"/>
                  <a:pt x="101" y="38"/>
                  <a:pt x="101" y="38"/>
                </a:cubicBezTo>
                <a:lnTo>
                  <a:pt x="69" y="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lt"/>
            </a:endParaRPr>
          </a:p>
        </p:txBody>
      </p:sp>
      <p:grpSp>
        <p:nvGrpSpPr>
          <p:cNvPr id="325" name="Group 104">
            <a:extLst>
              <a:ext uri="{FF2B5EF4-FFF2-40B4-BE49-F238E27FC236}">
                <a16:creationId xmlns:a16="http://schemas.microsoft.com/office/drawing/2014/main" id="{C933286F-FB2B-2B48-B689-90FB1B740D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07268" y="5477733"/>
            <a:ext cx="341846" cy="513972"/>
            <a:chOff x="1443" y="2997"/>
            <a:chExt cx="284" cy="427"/>
          </a:xfrm>
          <a:solidFill>
            <a:schemeClr val="accent1"/>
          </a:solidFill>
        </p:grpSpPr>
        <p:sp>
          <p:nvSpPr>
            <p:cNvPr id="326" name="Freeform 105">
              <a:extLst>
                <a:ext uri="{FF2B5EF4-FFF2-40B4-BE49-F238E27FC236}">
                  <a16:creationId xmlns:a16="http://schemas.microsoft.com/office/drawing/2014/main" id="{EBD25FD2-6E1F-C448-BE38-E904E3A2F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3104"/>
              <a:ext cx="261" cy="320"/>
            </a:xfrm>
            <a:custGeom>
              <a:avLst/>
              <a:gdLst>
                <a:gd name="T0" fmla="*/ 155 w 176"/>
                <a:gd name="T1" fmla="*/ 216 h 216"/>
                <a:gd name="T2" fmla="*/ 59 w 176"/>
                <a:gd name="T3" fmla="*/ 216 h 216"/>
                <a:gd name="T4" fmla="*/ 54 w 176"/>
                <a:gd name="T5" fmla="*/ 213 h 216"/>
                <a:gd name="T6" fmla="*/ 6 w 176"/>
                <a:gd name="T7" fmla="*/ 141 h 216"/>
                <a:gd name="T8" fmla="*/ 4 w 176"/>
                <a:gd name="T9" fmla="*/ 116 h 216"/>
                <a:gd name="T10" fmla="*/ 17 w 176"/>
                <a:gd name="T11" fmla="*/ 108 h 216"/>
                <a:gd name="T12" fmla="*/ 59 w 176"/>
                <a:gd name="T13" fmla="*/ 137 h 216"/>
                <a:gd name="T14" fmla="*/ 59 w 176"/>
                <a:gd name="T15" fmla="*/ 24 h 216"/>
                <a:gd name="T16" fmla="*/ 83 w 176"/>
                <a:gd name="T17" fmla="*/ 0 h 216"/>
                <a:gd name="T18" fmla="*/ 107 w 176"/>
                <a:gd name="T19" fmla="*/ 24 h 216"/>
                <a:gd name="T20" fmla="*/ 107 w 176"/>
                <a:gd name="T21" fmla="*/ 92 h 216"/>
                <a:gd name="T22" fmla="*/ 156 w 176"/>
                <a:gd name="T23" fmla="*/ 108 h 216"/>
                <a:gd name="T24" fmla="*/ 173 w 176"/>
                <a:gd name="T25" fmla="*/ 145 h 216"/>
                <a:gd name="T26" fmla="*/ 161 w 176"/>
                <a:gd name="T27" fmla="*/ 211 h 216"/>
                <a:gd name="T28" fmla="*/ 155 w 176"/>
                <a:gd name="T29" fmla="*/ 216 h 216"/>
                <a:gd name="T30" fmla="*/ 62 w 176"/>
                <a:gd name="T31" fmla="*/ 204 h 216"/>
                <a:gd name="T32" fmla="*/ 150 w 176"/>
                <a:gd name="T33" fmla="*/ 204 h 216"/>
                <a:gd name="T34" fmla="*/ 161 w 176"/>
                <a:gd name="T35" fmla="*/ 143 h 216"/>
                <a:gd name="T36" fmla="*/ 152 w 176"/>
                <a:gd name="T37" fmla="*/ 120 h 216"/>
                <a:gd name="T38" fmla="*/ 99 w 176"/>
                <a:gd name="T39" fmla="*/ 102 h 216"/>
                <a:gd name="T40" fmla="*/ 95 w 176"/>
                <a:gd name="T41" fmla="*/ 96 h 216"/>
                <a:gd name="T42" fmla="*/ 95 w 176"/>
                <a:gd name="T43" fmla="*/ 24 h 216"/>
                <a:gd name="T44" fmla="*/ 83 w 176"/>
                <a:gd name="T45" fmla="*/ 12 h 216"/>
                <a:gd name="T46" fmla="*/ 71 w 176"/>
                <a:gd name="T47" fmla="*/ 24 h 216"/>
                <a:gd name="T48" fmla="*/ 71 w 176"/>
                <a:gd name="T49" fmla="*/ 156 h 216"/>
                <a:gd name="T50" fmla="*/ 67 w 176"/>
                <a:gd name="T51" fmla="*/ 162 h 216"/>
                <a:gd name="T52" fmla="*/ 60 w 176"/>
                <a:gd name="T53" fmla="*/ 159 h 216"/>
                <a:gd name="T54" fmla="*/ 17 w 176"/>
                <a:gd name="T55" fmla="*/ 120 h 216"/>
                <a:gd name="T56" fmla="*/ 14 w 176"/>
                <a:gd name="T57" fmla="*/ 121 h 216"/>
                <a:gd name="T58" fmla="*/ 16 w 176"/>
                <a:gd name="T59" fmla="*/ 135 h 216"/>
                <a:gd name="T60" fmla="*/ 62 w 176"/>
                <a:gd name="T61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6" h="216">
                  <a:moveTo>
                    <a:pt x="155" y="216"/>
                  </a:moveTo>
                  <a:cubicBezTo>
                    <a:pt x="59" y="216"/>
                    <a:pt x="59" y="216"/>
                    <a:pt x="59" y="216"/>
                  </a:cubicBezTo>
                  <a:cubicBezTo>
                    <a:pt x="57" y="216"/>
                    <a:pt x="55" y="215"/>
                    <a:pt x="54" y="213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2" y="135"/>
                    <a:pt x="0" y="124"/>
                    <a:pt x="4" y="116"/>
                  </a:cubicBezTo>
                  <a:cubicBezTo>
                    <a:pt x="6" y="111"/>
                    <a:pt x="11" y="108"/>
                    <a:pt x="17" y="108"/>
                  </a:cubicBezTo>
                  <a:cubicBezTo>
                    <a:pt x="30" y="108"/>
                    <a:pt x="42" y="113"/>
                    <a:pt x="59" y="137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11"/>
                    <a:pt x="70" y="0"/>
                    <a:pt x="83" y="0"/>
                  </a:cubicBezTo>
                  <a:cubicBezTo>
                    <a:pt x="96" y="0"/>
                    <a:pt x="107" y="11"/>
                    <a:pt x="107" y="24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72" y="113"/>
                    <a:pt x="176" y="131"/>
                    <a:pt x="173" y="145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1" y="214"/>
                    <a:pt x="158" y="216"/>
                    <a:pt x="155" y="216"/>
                  </a:cubicBezTo>
                  <a:close/>
                  <a:moveTo>
                    <a:pt x="62" y="204"/>
                  </a:moveTo>
                  <a:cubicBezTo>
                    <a:pt x="150" y="204"/>
                    <a:pt x="150" y="204"/>
                    <a:pt x="150" y="204"/>
                  </a:cubicBezTo>
                  <a:cubicBezTo>
                    <a:pt x="161" y="143"/>
                    <a:pt x="161" y="143"/>
                    <a:pt x="161" y="143"/>
                  </a:cubicBezTo>
                  <a:cubicBezTo>
                    <a:pt x="163" y="134"/>
                    <a:pt x="161" y="123"/>
                    <a:pt x="152" y="120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7" y="101"/>
                    <a:pt x="95" y="99"/>
                    <a:pt x="95" y="96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17"/>
                    <a:pt x="90" y="12"/>
                    <a:pt x="83" y="12"/>
                  </a:cubicBezTo>
                  <a:cubicBezTo>
                    <a:pt x="77" y="12"/>
                    <a:pt x="71" y="18"/>
                    <a:pt x="71" y="2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9"/>
                    <a:pt x="69" y="161"/>
                    <a:pt x="67" y="162"/>
                  </a:cubicBezTo>
                  <a:cubicBezTo>
                    <a:pt x="64" y="163"/>
                    <a:pt x="62" y="162"/>
                    <a:pt x="60" y="159"/>
                  </a:cubicBezTo>
                  <a:cubicBezTo>
                    <a:pt x="37" y="123"/>
                    <a:pt x="26" y="120"/>
                    <a:pt x="17" y="120"/>
                  </a:cubicBezTo>
                  <a:cubicBezTo>
                    <a:pt x="15" y="120"/>
                    <a:pt x="15" y="121"/>
                    <a:pt x="14" y="121"/>
                  </a:cubicBezTo>
                  <a:cubicBezTo>
                    <a:pt x="13" y="124"/>
                    <a:pt x="14" y="131"/>
                    <a:pt x="16" y="135"/>
                  </a:cubicBezTo>
                  <a:lnTo>
                    <a:pt x="62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7" name="Freeform 106">
              <a:extLst>
                <a:ext uri="{FF2B5EF4-FFF2-40B4-BE49-F238E27FC236}">
                  <a16:creationId xmlns:a16="http://schemas.microsoft.com/office/drawing/2014/main" id="{BD9B7B3C-0689-BA4C-ABBF-BCE7E3B46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8" name="Freeform 107">
              <a:extLst>
                <a:ext uri="{FF2B5EF4-FFF2-40B4-BE49-F238E27FC236}">
                  <a16:creationId xmlns:a16="http://schemas.microsoft.com/office/drawing/2014/main" id="{C9272C8E-5CB2-4643-AEA6-BE716984C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3031"/>
              <a:ext cx="55" cy="55"/>
            </a:xfrm>
            <a:custGeom>
              <a:avLst/>
              <a:gdLst>
                <a:gd name="T0" fmla="*/ 6 w 37"/>
                <a:gd name="T1" fmla="*/ 37 h 37"/>
                <a:gd name="T2" fmla="*/ 2 w 37"/>
                <a:gd name="T3" fmla="*/ 35 h 37"/>
                <a:gd name="T4" fmla="*/ 2 w 37"/>
                <a:gd name="T5" fmla="*/ 27 h 37"/>
                <a:gd name="T6" fmla="*/ 26 w 37"/>
                <a:gd name="T7" fmla="*/ 3 h 37"/>
                <a:gd name="T8" fmla="*/ 34 w 37"/>
                <a:gd name="T9" fmla="*/ 3 h 37"/>
                <a:gd name="T10" fmla="*/ 34 w 37"/>
                <a:gd name="T11" fmla="*/ 11 h 37"/>
                <a:gd name="T12" fmla="*/ 10 w 37"/>
                <a:gd name="T13" fmla="*/ 35 h 37"/>
                <a:gd name="T14" fmla="*/ 6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6" y="37"/>
                  </a:moveTo>
                  <a:cubicBezTo>
                    <a:pt x="5" y="37"/>
                    <a:pt x="3" y="36"/>
                    <a:pt x="2" y="35"/>
                  </a:cubicBezTo>
                  <a:cubicBezTo>
                    <a:pt x="0" y="33"/>
                    <a:pt x="0" y="29"/>
                    <a:pt x="2" y="2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0"/>
                    <a:pt x="32" y="0"/>
                    <a:pt x="34" y="3"/>
                  </a:cubicBezTo>
                  <a:cubicBezTo>
                    <a:pt x="37" y="5"/>
                    <a:pt x="37" y="9"/>
                    <a:pt x="34" y="1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8" y="37"/>
                    <a:pt x="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9" name="Freeform 108">
              <a:extLst>
                <a:ext uri="{FF2B5EF4-FFF2-40B4-BE49-F238E27FC236}">
                  <a16:creationId xmlns:a16="http://schemas.microsoft.com/office/drawing/2014/main" id="{CA4C5504-30D4-1D40-B292-CD5DA723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" y="2997"/>
              <a:ext cx="18" cy="71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42 h 48"/>
                <a:gd name="T4" fmla="*/ 0 w 12"/>
                <a:gd name="T5" fmla="*/ 6 h 48"/>
                <a:gd name="T6" fmla="*/ 6 w 12"/>
                <a:gd name="T7" fmla="*/ 0 h 48"/>
                <a:gd name="T8" fmla="*/ 12 w 12"/>
                <a:gd name="T9" fmla="*/ 6 h 48"/>
                <a:gd name="T10" fmla="*/ 12 w 12"/>
                <a:gd name="T11" fmla="*/ 42 h 48"/>
                <a:gd name="T12" fmla="*/ 6 w 12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10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0" name="Freeform 109">
              <a:extLst>
                <a:ext uri="{FF2B5EF4-FFF2-40B4-BE49-F238E27FC236}">
                  <a16:creationId xmlns:a16="http://schemas.microsoft.com/office/drawing/2014/main" id="{7B5112E2-4CA4-294E-BC9B-DD315AEE8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" y="3031"/>
              <a:ext cx="55" cy="55"/>
            </a:xfrm>
            <a:custGeom>
              <a:avLst/>
              <a:gdLst>
                <a:gd name="T0" fmla="*/ 30 w 37"/>
                <a:gd name="T1" fmla="*/ 37 h 37"/>
                <a:gd name="T2" fmla="*/ 26 w 37"/>
                <a:gd name="T3" fmla="*/ 35 h 37"/>
                <a:gd name="T4" fmla="*/ 2 w 37"/>
                <a:gd name="T5" fmla="*/ 11 h 37"/>
                <a:gd name="T6" fmla="*/ 2 w 37"/>
                <a:gd name="T7" fmla="*/ 3 h 37"/>
                <a:gd name="T8" fmla="*/ 10 w 37"/>
                <a:gd name="T9" fmla="*/ 3 h 37"/>
                <a:gd name="T10" fmla="*/ 34 w 37"/>
                <a:gd name="T11" fmla="*/ 27 h 37"/>
                <a:gd name="T12" fmla="*/ 34 w 37"/>
                <a:gd name="T13" fmla="*/ 35 h 37"/>
                <a:gd name="T14" fmla="*/ 30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0" y="37"/>
                  </a:moveTo>
                  <a:cubicBezTo>
                    <a:pt x="29" y="37"/>
                    <a:pt x="27" y="36"/>
                    <a:pt x="26" y="3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9"/>
                    <a:pt x="37" y="33"/>
                    <a:pt x="34" y="35"/>
                  </a:cubicBezTo>
                  <a:cubicBezTo>
                    <a:pt x="33" y="36"/>
                    <a:pt x="32" y="37"/>
                    <a:pt x="3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1" name="Freeform 110">
              <a:extLst>
                <a:ext uri="{FF2B5EF4-FFF2-40B4-BE49-F238E27FC236}">
                  <a16:creationId xmlns:a16="http://schemas.microsoft.com/office/drawing/2014/main" id="{B8173CE6-5D1A-A846-84AC-EC2E79F05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32" name="Group 48">
            <a:extLst>
              <a:ext uri="{FF2B5EF4-FFF2-40B4-BE49-F238E27FC236}">
                <a16:creationId xmlns:a16="http://schemas.microsoft.com/office/drawing/2014/main" id="{845CA248-13D3-B844-9F40-7BA5E1132E6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1132" y="3109340"/>
            <a:ext cx="515826" cy="496764"/>
            <a:chOff x="6532" y="451"/>
            <a:chExt cx="433" cy="417"/>
          </a:xfrm>
          <a:solidFill>
            <a:schemeClr val="accent1"/>
          </a:solidFill>
        </p:grpSpPr>
        <p:sp>
          <p:nvSpPr>
            <p:cNvPr id="333" name="Freeform 49">
              <a:extLst>
                <a:ext uri="{FF2B5EF4-FFF2-40B4-BE49-F238E27FC236}">
                  <a16:creationId xmlns:a16="http://schemas.microsoft.com/office/drawing/2014/main" id="{17E6D66F-E2A5-7445-867C-00B311AB2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" y="621"/>
              <a:ext cx="128" cy="94"/>
            </a:xfrm>
            <a:custGeom>
              <a:avLst/>
              <a:gdLst>
                <a:gd name="T0" fmla="*/ 7 w 86"/>
                <a:gd name="T1" fmla="*/ 64 h 64"/>
                <a:gd name="T2" fmla="*/ 3 w 86"/>
                <a:gd name="T3" fmla="*/ 63 h 64"/>
                <a:gd name="T4" fmla="*/ 1 w 86"/>
                <a:gd name="T5" fmla="*/ 55 h 64"/>
                <a:gd name="T6" fmla="*/ 34 w 86"/>
                <a:gd name="T7" fmla="*/ 3 h 64"/>
                <a:gd name="T8" fmla="*/ 38 w 86"/>
                <a:gd name="T9" fmla="*/ 0 h 64"/>
                <a:gd name="T10" fmla="*/ 43 w 86"/>
                <a:gd name="T11" fmla="*/ 2 h 64"/>
                <a:gd name="T12" fmla="*/ 84 w 86"/>
                <a:gd name="T13" fmla="*/ 48 h 64"/>
                <a:gd name="T14" fmla="*/ 84 w 86"/>
                <a:gd name="T15" fmla="*/ 56 h 64"/>
                <a:gd name="T16" fmla="*/ 75 w 86"/>
                <a:gd name="T17" fmla="*/ 56 h 64"/>
                <a:gd name="T18" fmla="*/ 40 w 86"/>
                <a:gd name="T19" fmla="*/ 16 h 64"/>
                <a:gd name="T20" fmla="*/ 12 w 86"/>
                <a:gd name="T21" fmla="*/ 61 h 64"/>
                <a:gd name="T22" fmla="*/ 7 w 86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64">
                  <a:moveTo>
                    <a:pt x="7" y="64"/>
                  </a:moveTo>
                  <a:cubicBezTo>
                    <a:pt x="5" y="64"/>
                    <a:pt x="4" y="64"/>
                    <a:pt x="3" y="63"/>
                  </a:cubicBezTo>
                  <a:cubicBezTo>
                    <a:pt x="1" y="62"/>
                    <a:pt x="0" y="58"/>
                    <a:pt x="1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1"/>
                    <a:pt x="36" y="0"/>
                    <a:pt x="38" y="0"/>
                  </a:cubicBezTo>
                  <a:cubicBezTo>
                    <a:pt x="40" y="0"/>
                    <a:pt x="42" y="1"/>
                    <a:pt x="43" y="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50"/>
                    <a:pt x="86" y="54"/>
                    <a:pt x="84" y="56"/>
                  </a:cubicBezTo>
                  <a:cubicBezTo>
                    <a:pt x="81" y="58"/>
                    <a:pt x="78" y="58"/>
                    <a:pt x="75" y="5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3"/>
                    <a:pt x="9" y="64"/>
                    <a:pt x="7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4" name="Freeform 50">
              <a:extLst>
                <a:ext uri="{FF2B5EF4-FFF2-40B4-BE49-F238E27FC236}">
                  <a16:creationId xmlns:a16="http://schemas.microsoft.com/office/drawing/2014/main" id="{A947C942-EA82-4B48-9330-14A742F71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" y="621"/>
              <a:ext cx="157" cy="233"/>
            </a:xfrm>
            <a:custGeom>
              <a:avLst/>
              <a:gdLst>
                <a:gd name="T0" fmla="*/ 7 w 106"/>
                <a:gd name="T1" fmla="*/ 158 h 158"/>
                <a:gd name="T2" fmla="*/ 1 w 106"/>
                <a:gd name="T3" fmla="*/ 154 h 158"/>
                <a:gd name="T4" fmla="*/ 5 w 106"/>
                <a:gd name="T5" fmla="*/ 147 h 158"/>
                <a:gd name="T6" fmla="*/ 74 w 106"/>
                <a:gd name="T7" fmla="*/ 94 h 158"/>
                <a:gd name="T8" fmla="*/ 86 w 106"/>
                <a:gd name="T9" fmla="*/ 8 h 158"/>
                <a:gd name="T10" fmla="*/ 90 w 106"/>
                <a:gd name="T11" fmla="*/ 1 h 158"/>
                <a:gd name="T12" fmla="*/ 97 w 106"/>
                <a:gd name="T13" fmla="*/ 5 h 158"/>
                <a:gd name="T14" fmla="*/ 84 w 106"/>
                <a:gd name="T15" fmla="*/ 100 h 158"/>
                <a:gd name="T16" fmla="*/ 8 w 106"/>
                <a:gd name="T17" fmla="*/ 158 h 158"/>
                <a:gd name="T18" fmla="*/ 7 w 106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58">
                  <a:moveTo>
                    <a:pt x="7" y="158"/>
                  </a:moveTo>
                  <a:cubicBezTo>
                    <a:pt x="4" y="158"/>
                    <a:pt x="2" y="157"/>
                    <a:pt x="1" y="154"/>
                  </a:cubicBezTo>
                  <a:cubicBezTo>
                    <a:pt x="0" y="151"/>
                    <a:pt x="2" y="147"/>
                    <a:pt x="5" y="147"/>
                  </a:cubicBezTo>
                  <a:cubicBezTo>
                    <a:pt x="34" y="139"/>
                    <a:pt x="59" y="121"/>
                    <a:pt x="74" y="94"/>
                  </a:cubicBezTo>
                  <a:cubicBezTo>
                    <a:pt x="89" y="68"/>
                    <a:pt x="93" y="38"/>
                    <a:pt x="86" y="8"/>
                  </a:cubicBezTo>
                  <a:cubicBezTo>
                    <a:pt x="85" y="5"/>
                    <a:pt x="87" y="2"/>
                    <a:pt x="90" y="1"/>
                  </a:cubicBezTo>
                  <a:cubicBezTo>
                    <a:pt x="93" y="0"/>
                    <a:pt x="97" y="2"/>
                    <a:pt x="97" y="5"/>
                  </a:cubicBezTo>
                  <a:cubicBezTo>
                    <a:pt x="106" y="38"/>
                    <a:pt x="101" y="71"/>
                    <a:pt x="84" y="100"/>
                  </a:cubicBezTo>
                  <a:cubicBezTo>
                    <a:pt x="67" y="129"/>
                    <a:pt x="40" y="150"/>
                    <a:pt x="8" y="158"/>
                  </a:cubicBezTo>
                  <a:cubicBezTo>
                    <a:pt x="8" y="158"/>
                    <a:pt x="7" y="158"/>
                    <a:pt x="7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5" name="Freeform 51">
              <a:extLst>
                <a:ext uri="{FF2B5EF4-FFF2-40B4-BE49-F238E27FC236}">
                  <a16:creationId xmlns:a16="http://schemas.microsoft.com/office/drawing/2014/main" id="{F6FECDDB-A3E0-AB42-AE11-B42BD5D93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51"/>
              <a:ext cx="110" cy="112"/>
            </a:xfrm>
            <a:custGeom>
              <a:avLst/>
              <a:gdLst>
                <a:gd name="T0" fmla="*/ 68 w 74"/>
                <a:gd name="T1" fmla="*/ 76 h 76"/>
                <a:gd name="T2" fmla="*/ 67 w 74"/>
                <a:gd name="T3" fmla="*/ 76 h 76"/>
                <a:gd name="T4" fmla="*/ 6 w 74"/>
                <a:gd name="T5" fmla="*/ 70 h 76"/>
                <a:gd name="T6" fmla="*/ 1 w 74"/>
                <a:gd name="T7" fmla="*/ 67 h 76"/>
                <a:gd name="T8" fmla="*/ 1 w 74"/>
                <a:gd name="T9" fmla="*/ 61 h 76"/>
                <a:gd name="T10" fmla="*/ 24 w 74"/>
                <a:gd name="T11" fmla="*/ 5 h 76"/>
                <a:gd name="T12" fmla="*/ 32 w 74"/>
                <a:gd name="T13" fmla="*/ 1 h 76"/>
                <a:gd name="T14" fmla="*/ 35 w 74"/>
                <a:gd name="T15" fmla="*/ 9 h 76"/>
                <a:gd name="T16" fmla="*/ 15 w 74"/>
                <a:gd name="T17" fmla="*/ 58 h 76"/>
                <a:gd name="T18" fmla="*/ 68 w 74"/>
                <a:gd name="T19" fmla="*/ 64 h 76"/>
                <a:gd name="T20" fmla="*/ 74 w 74"/>
                <a:gd name="T21" fmla="*/ 70 h 76"/>
                <a:gd name="T22" fmla="*/ 68 w 74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76">
                  <a:moveTo>
                    <a:pt x="68" y="76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4" y="69"/>
                    <a:pt x="2" y="68"/>
                    <a:pt x="1" y="67"/>
                  </a:cubicBezTo>
                  <a:cubicBezTo>
                    <a:pt x="1" y="65"/>
                    <a:pt x="0" y="63"/>
                    <a:pt x="1" y="6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1"/>
                    <a:pt x="29" y="0"/>
                    <a:pt x="32" y="1"/>
                  </a:cubicBezTo>
                  <a:cubicBezTo>
                    <a:pt x="35" y="2"/>
                    <a:pt x="36" y="6"/>
                    <a:pt x="35" y="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1" y="64"/>
                    <a:pt x="74" y="67"/>
                    <a:pt x="74" y="70"/>
                  </a:cubicBezTo>
                  <a:cubicBezTo>
                    <a:pt x="73" y="73"/>
                    <a:pt x="71" y="76"/>
                    <a:pt x="6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6" name="Freeform 52">
              <a:extLst>
                <a:ext uri="{FF2B5EF4-FFF2-40B4-BE49-F238E27FC236}">
                  <a16:creationId xmlns:a16="http://schemas.microsoft.com/office/drawing/2014/main" id="{368296E1-91C7-0142-92A5-9FC30718B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91"/>
              <a:ext cx="269" cy="81"/>
            </a:xfrm>
            <a:custGeom>
              <a:avLst/>
              <a:gdLst>
                <a:gd name="T0" fmla="*/ 175 w 182"/>
                <a:gd name="T1" fmla="*/ 55 h 55"/>
                <a:gd name="T2" fmla="*/ 171 w 182"/>
                <a:gd name="T3" fmla="*/ 53 h 55"/>
                <a:gd name="T4" fmla="*/ 94 w 182"/>
                <a:gd name="T5" fmla="*/ 14 h 55"/>
                <a:gd name="T6" fmla="*/ 11 w 182"/>
                <a:gd name="T7" fmla="*/ 41 h 55"/>
                <a:gd name="T8" fmla="*/ 2 w 182"/>
                <a:gd name="T9" fmla="*/ 40 h 55"/>
                <a:gd name="T10" fmla="*/ 3 w 182"/>
                <a:gd name="T11" fmla="*/ 32 h 55"/>
                <a:gd name="T12" fmla="*/ 94 w 182"/>
                <a:gd name="T13" fmla="*/ 2 h 55"/>
                <a:gd name="T14" fmla="*/ 180 w 182"/>
                <a:gd name="T15" fmla="*/ 45 h 55"/>
                <a:gd name="T16" fmla="*/ 179 w 182"/>
                <a:gd name="T17" fmla="*/ 53 h 55"/>
                <a:gd name="T18" fmla="*/ 175 w 182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55">
                  <a:moveTo>
                    <a:pt x="175" y="55"/>
                  </a:moveTo>
                  <a:cubicBezTo>
                    <a:pt x="174" y="55"/>
                    <a:pt x="172" y="54"/>
                    <a:pt x="171" y="53"/>
                  </a:cubicBezTo>
                  <a:cubicBezTo>
                    <a:pt x="151" y="30"/>
                    <a:pt x="124" y="16"/>
                    <a:pt x="94" y="14"/>
                  </a:cubicBezTo>
                  <a:cubicBezTo>
                    <a:pt x="63" y="12"/>
                    <a:pt x="34" y="21"/>
                    <a:pt x="11" y="41"/>
                  </a:cubicBezTo>
                  <a:cubicBezTo>
                    <a:pt x="8" y="43"/>
                    <a:pt x="4" y="43"/>
                    <a:pt x="2" y="40"/>
                  </a:cubicBezTo>
                  <a:cubicBezTo>
                    <a:pt x="0" y="38"/>
                    <a:pt x="0" y="34"/>
                    <a:pt x="3" y="32"/>
                  </a:cubicBezTo>
                  <a:cubicBezTo>
                    <a:pt x="28" y="10"/>
                    <a:pt x="61" y="0"/>
                    <a:pt x="94" y="2"/>
                  </a:cubicBezTo>
                  <a:cubicBezTo>
                    <a:pt x="128" y="4"/>
                    <a:pt x="159" y="20"/>
                    <a:pt x="180" y="45"/>
                  </a:cubicBezTo>
                  <a:cubicBezTo>
                    <a:pt x="182" y="47"/>
                    <a:pt x="182" y="51"/>
                    <a:pt x="179" y="53"/>
                  </a:cubicBezTo>
                  <a:cubicBezTo>
                    <a:pt x="178" y="54"/>
                    <a:pt x="177" y="55"/>
                    <a:pt x="17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7" name="Freeform 53">
              <a:extLst>
                <a:ext uri="{FF2B5EF4-FFF2-40B4-BE49-F238E27FC236}">
                  <a16:creationId xmlns:a16="http://schemas.microsoft.com/office/drawing/2014/main" id="{58A5879A-4845-1A4E-AD7C-5245A7976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" y="754"/>
              <a:ext cx="108" cy="114"/>
            </a:xfrm>
            <a:custGeom>
              <a:avLst/>
              <a:gdLst>
                <a:gd name="T0" fmla="*/ 7 w 73"/>
                <a:gd name="T1" fmla="*/ 77 h 77"/>
                <a:gd name="T2" fmla="*/ 1 w 73"/>
                <a:gd name="T3" fmla="*/ 72 h 77"/>
                <a:gd name="T4" fmla="*/ 6 w 73"/>
                <a:gd name="T5" fmla="*/ 65 h 77"/>
                <a:gd name="T6" fmla="*/ 58 w 73"/>
                <a:gd name="T7" fmla="*/ 57 h 77"/>
                <a:gd name="T8" fmla="*/ 36 w 73"/>
                <a:gd name="T9" fmla="*/ 9 h 77"/>
                <a:gd name="T10" fmla="*/ 39 w 73"/>
                <a:gd name="T11" fmla="*/ 1 h 77"/>
                <a:gd name="T12" fmla="*/ 47 w 73"/>
                <a:gd name="T13" fmla="*/ 4 h 77"/>
                <a:gd name="T14" fmla="*/ 73 w 73"/>
                <a:gd name="T15" fmla="*/ 60 h 77"/>
                <a:gd name="T16" fmla="*/ 73 w 73"/>
                <a:gd name="T17" fmla="*/ 65 h 77"/>
                <a:gd name="T18" fmla="*/ 68 w 73"/>
                <a:gd name="T19" fmla="*/ 68 h 77"/>
                <a:gd name="T20" fmla="*/ 7 w 73"/>
                <a:gd name="T21" fmla="*/ 77 h 77"/>
                <a:gd name="T22" fmla="*/ 7 w 73"/>
                <a:gd name="T2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7">
                  <a:moveTo>
                    <a:pt x="7" y="77"/>
                  </a:moveTo>
                  <a:cubicBezTo>
                    <a:pt x="4" y="77"/>
                    <a:pt x="1" y="75"/>
                    <a:pt x="1" y="72"/>
                  </a:cubicBezTo>
                  <a:cubicBezTo>
                    <a:pt x="0" y="69"/>
                    <a:pt x="2" y="66"/>
                    <a:pt x="6" y="6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6" y="2"/>
                    <a:pt x="39" y="1"/>
                  </a:cubicBezTo>
                  <a:cubicBezTo>
                    <a:pt x="42" y="0"/>
                    <a:pt x="46" y="1"/>
                    <a:pt x="47" y="4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1"/>
                    <a:pt x="73" y="63"/>
                    <a:pt x="73" y="65"/>
                  </a:cubicBezTo>
                  <a:cubicBezTo>
                    <a:pt x="72" y="67"/>
                    <a:pt x="70" y="68"/>
                    <a:pt x="68" y="68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77"/>
                    <a:pt x="7" y="77"/>
                    <a:pt x="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8" name="Freeform 54">
              <a:extLst>
                <a:ext uri="{FF2B5EF4-FFF2-40B4-BE49-F238E27FC236}">
                  <a16:creationId xmlns:a16="http://schemas.microsoft.com/office/drawing/2014/main" id="{B1F284B8-040C-EA40-B415-8A9522FE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" y="612"/>
              <a:ext cx="144" cy="242"/>
            </a:xfrm>
            <a:custGeom>
              <a:avLst/>
              <a:gdLst>
                <a:gd name="T0" fmla="*/ 90 w 97"/>
                <a:gd name="T1" fmla="*/ 164 h 164"/>
                <a:gd name="T2" fmla="*/ 88 w 97"/>
                <a:gd name="T3" fmla="*/ 163 h 164"/>
                <a:gd name="T4" fmla="*/ 17 w 97"/>
                <a:gd name="T5" fmla="*/ 100 h 164"/>
                <a:gd name="T6" fmla="*/ 11 w 97"/>
                <a:gd name="T7" fmla="*/ 4 h 164"/>
                <a:gd name="T8" fmla="*/ 19 w 97"/>
                <a:gd name="T9" fmla="*/ 1 h 164"/>
                <a:gd name="T10" fmla="*/ 22 w 97"/>
                <a:gd name="T11" fmla="*/ 8 h 164"/>
                <a:gd name="T12" fmla="*/ 27 w 97"/>
                <a:gd name="T13" fmla="*/ 94 h 164"/>
                <a:gd name="T14" fmla="*/ 92 w 97"/>
                <a:gd name="T15" fmla="*/ 152 h 164"/>
                <a:gd name="T16" fmla="*/ 96 w 97"/>
                <a:gd name="T17" fmla="*/ 160 h 164"/>
                <a:gd name="T18" fmla="*/ 90 w 97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64">
                  <a:moveTo>
                    <a:pt x="90" y="164"/>
                  </a:moveTo>
                  <a:cubicBezTo>
                    <a:pt x="90" y="164"/>
                    <a:pt x="89" y="164"/>
                    <a:pt x="88" y="163"/>
                  </a:cubicBezTo>
                  <a:cubicBezTo>
                    <a:pt x="57" y="152"/>
                    <a:pt x="31" y="130"/>
                    <a:pt x="17" y="100"/>
                  </a:cubicBezTo>
                  <a:cubicBezTo>
                    <a:pt x="2" y="70"/>
                    <a:pt x="0" y="36"/>
                    <a:pt x="11" y="4"/>
                  </a:cubicBezTo>
                  <a:cubicBezTo>
                    <a:pt x="12" y="1"/>
                    <a:pt x="16" y="0"/>
                    <a:pt x="19" y="1"/>
                  </a:cubicBezTo>
                  <a:cubicBezTo>
                    <a:pt x="22" y="2"/>
                    <a:pt x="23" y="5"/>
                    <a:pt x="22" y="8"/>
                  </a:cubicBezTo>
                  <a:cubicBezTo>
                    <a:pt x="12" y="37"/>
                    <a:pt x="14" y="67"/>
                    <a:pt x="27" y="94"/>
                  </a:cubicBezTo>
                  <a:cubicBezTo>
                    <a:pt x="41" y="121"/>
                    <a:pt x="64" y="142"/>
                    <a:pt x="92" y="152"/>
                  </a:cubicBezTo>
                  <a:cubicBezTo>
                    <a:pt x="96" y="153"/>
                    <a:pt x="97" y="157"/>
                    <a:pt x="96" y="160"/>
                  </a:cubicBezTo>
                  <a:cubicBezTo>
                    <a:pt x="95" y="162"/>
                    <a:pt x="93" y="164"/>
                    <a:pt x="90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39" name="Group 81">
            <a:extLst>
              <a:ext uri="{FF2B5EF4-FFF2-40B4-BE49-F238E27FC236}">
                <a16:creationId xmlns:a16="http://schemas.microsoft.com/office/drawing/2014/main" id="{6F0CCB4D-675F-F14F-99D5-2DD46749B8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8612" y="5509828"/>
            <a:ext cx="450851" cy="449782"/>
            <a:chOff x="1370" y="1720"/>
            <a:chExt cx="426" cy="425"/>
          </a:xfrm>
          <a:solidFill>
            <a:schemeClr val="accent1"/>
          </a:solidFill>
        </p:grpSpPr>
        <p:sp>
          <p:nvSpPr>
            <p:cNvPr id="340" name="Freeform 82">
              <a:extLst>
                <a:ext uri="{FF2B5EF4-FFF2-40B4-BE49-F238E27FC236}">
                  <a16:creationId xmlns:a16="http://schemas.microsoft.com/office/drawing/2014/main" id="{AFD37094-822A-F447-8CE7-9F103F96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755"/>
              <a:ext cx="426" cy="390"/>
            </a:xfrm>
            <a:custGeom>
              <a:avLst/>
              <a:gdLst>
                <a:gd name="T0" fmla="*/ 282 w 288"/>
                <a:gd name="T1" fmla="*/ 264 h 264"/>
                <a:gd name="T2" fmla="*/ 6 w 288"/>
                <a:gd name="T3" fmla="*/ 264 h 264"/>
                <a:gd name="T4" fmla="*/ 0 w 288"/>
                <a:gd name="T5" fmla="*/ 258 h 264"/>
                <a:gd name="T6" fmla="*/ 0 w 288"/>
                <a:gd name="T7" fmla="*/ 6 h 264"/>
                <a:gd name="T8" fmla="*/ 6 w 288"/>
                <a:gd name="T9" fmla="*/ 0 h 264"/>
                <a:gd name="T10" fmla="*/ 54 w 288"/>
                <a:gd name="T11" fmla="*/ 0 h 264"/>
                <a:gd name="T12" fmla="*/ 60 w 288"/>
                <a:gd name="T13" fmla="*/ 6 h 264"/>
                <a:gd name="T14" fmla="*/ 54 w 288"/>
                <a:gd name="T15" fmla="*/ 12 h 264"/>
                <a:gd name="T16" fmla="*/ 12 w 288"/>
                <a:gd name="T17" fmla="*/ 12 h 264"/>
                <a:gd name="T18" fmla="*/ 12 w 288"/>
                <a:gd name="T19" fmla="*/ 252 h 264"/>
                <a:gd name="T20" fmla="*/ 276 w 288"/>
                <a:gd name="T21" fmla="*/ 252 h 264"/>
                <a:gd name="T22" fmla="*/ 276 w 288"/>
                <a:gd name="T23" fmla="*/ 12 h 264"/>
                <a:gd name="T24" fmla="*/ 234 w 288"/>
                <a:gd name="T25" fmla="*/ 12 h 264"/>
                <a:gd name="T26" fmla="*/ 228 w 288"/>
                <a:gd name="T27" fmla="*/ 6 h 264"/>
                <a:gd name="T28" fmla="*/ 234 w 288"/>
                <a:gd name="T29" fmla="*/ 0 h 264"/>
                <a:gd name="T30" fmla="*/ 282 w 288"/>
                <a:gd name="T31" fmla="*/ 0 h 264"/>
                <a:gd name="T32" fmla="*/ 288 w 288"/>
                <a:gd name="T33" fmla="*/ 6 h 264"/>
                <a:gd name="T34" fmla="*/ 288 w 288"/>
                <a:gd name="T35" fmla="*/ 258 h 264"/>
                <a:gd name="T36" fmla="*/ 282 w 288"/>
                <a:gd name="T3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264">
                  <a:moveTo>
                    <a:pt x="282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1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2"/>
                    <a:pt x="60" y="6"/>
                  </a:cubicBezTo>
                  <a:cubicBezTo>
                    <a:pt x="60" y="9"/>
                    <a:pt x="58" y="12"/>
                    <a:pt x="5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276" y="252"/>
                    <a:pt x="276" y="252"/>
                    <a:pt x="276" y="252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234" y="12"/>
                    <a:pt x="234" y="12"/>
                    <a:pt x="234" y="12"/>
                  </a:cubicBezTo>
                  <a:cubicBezTo>
                    <a:pt x="231" y="12"/>
                    <a:pt x="228" y="9"/>
                    <a:pt x="228" y="6"/>
                  </a:cubicBezTo>
                  <a:cubicBezTo>
                    <a:pt x="228" y="2"/>
                    <a:pt x="231" y="0"/>
                    <a:pt x="234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258"/>
                    <a:pt x="288" y="258"/>
                    <a:pt x="288" y="258"/>
                  </a:cubicBezTo>
                  <a:cubicBezTo>
                    <a:pt x="288" y="261"/>
                    <a:pt x="286" y="264"/>
                    <a:pt x="282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1" name="Freeform 83">
              <a:extLst>
                <a:ext uri="{FF2B5EF4-FFF2-40B4-BE49-F238E27FC236}">
                  <a16:creationId xmlns:a16="http://schemas.microsoft.com/office/drawing/2014/main" id="{3422F472-FD2E-E146-B0EE-B299A1CA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2" name="Freeform 84">
              <a:extLst>
                <a:ext uri="{FF2B5EF4-FFF2-40B4-BE49-F238E27FC236}">
                  <a16:creationId xmlns:a16="http://schemas.microsoft.com/office/drawing/2014/main" id="{A5C0B545-2E7A-5941-9C66-99945E379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3" name="Freeform 85">
              <a:extLst>
                <a:ext uri="{FF2B5EF4-FFF2-40B4-BE49-F238E27FC236}">
                  <a16:creationId xmlns:a16="http://schemas.microsoft.com/office/drawing/2014/main" id="{374CD6E2-C0BA-8E40-A449-820C4406F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1755"/>
              <a:ext cx="177" cy="18"/>
            </a:xfrm>
            <a:custGeom>
              <a:avLst/>
              <a:gdLst>
                <a:gd name="T0" fmla="*/ 114 w 120"/>
                <a:gd name="T1" fmla="*/ 12 h 12"/>
                <a:gd name="T2" fmla="*/ 6 w 120"/>
                <a:gd name="T3" fmla="*/ 12 h 12"/>
                <a:gd name="T4" fmla="*/ 0 w 120"/>
                <a:gd name="T5" fmla="*/ 6 h 12"/>
                <a:gd name="T6" fmla="*/ 6 w 120"/>
                <a:gd name="T7" fmla="*/ 0 h 12"/>
                <a:gd name="T8" fmla="*/ 114 w 120"/>
                <a:gd name="T9" fmla="*/ 0 h 12"/>
                <a:gd name="T10" fmla="*/ 120 w 120"/>
                <a:gd name="T11" fmla="*/ 6 h 12"/>
                <a:gd name="T12" fmla="*/ 114 w 12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2">
                  <a:moveTo>
                    <a:pt x="11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8" y="0"/>
                    <a:pt x="120" y="2"/>
                    <a:pt x="120" y="6"/>
                  </a:cubicBezTo>
                  <a:cubicBezTo>
                    <a:pt x="120" y="9"/>
                    <a:pt x="118" y="12"/>
                    <a:pt x="1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4" name="Freeform 86">
              <a:extLst>
                <a:ext uri="{FF2B5EF4-FFF2-40B4-BE49-F238E27FC236}">
                  <a16:creationId xmlns:a16="http://schemas.microsoft.com/office/drawing/2014/main" id="{5650B1E9-10A3-734D-9AC1-8B333A356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844"/>
              <a:ext cx="426" cy="18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9"/>
                    <a:pt x="28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5" name="Freeform 87">
              <a:extLst>
                <a:ext uri="{FF2B5EF4-FFF2-40B4-BE49-F238E27FC236}">
                  <a16:creationId xmlns:a16="http://schemas.microsoft.com/office/drawing/2014/main" id="{4B7887F8-0B63-E948-966D-617614E80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6" name="Freeform 88">
              <a:extLst>
                <a:ext uri="{FF2B5EF4-FFF2-40B4-BE49-F238E27FC236}">
                  <a16:creationId xmlns:a16="http://schemas.microsoft.com/office/drawing/2014/main" id="{ABE6E62F-E613-A74D-B3A8-299734AD8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7" name="Freeform 89">
              <a:extLst>
                <a:ext uri="{FF2B5EF4-FFF2-40B4-BE49-F238E27FC236}">
                  <a16:creationId xmlns:a16="http://schemas.microsoft.com/office/drawing/2014/main" id="{695E4311-FAD6-9945-AF11-C24EB5180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8" name="Freeform 90">
              <a:extLst>
                <a:ext uri="{FF2B5EF4-FFF2-40B4-BE49-F238E27FC236}">
                  <a16:creationId xmlns:a16="http://schemas.microsoft.com/office/drawing/2014/main" id="{F6332ED2-95E6-314D-B133-3718ED3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15"/>
              <a:ext cx="355" cy="18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9" name="Freeform 91">
              <a:extLst>
                <a:ext uri="{FF2B5EF4-FFF2-40B4-BE49-F238E27FC236}">
                  <a16:creationId xmlns:a16="http://schemas.microsoft.com/office/drawing/2014/main" id="{6A20710A-A127-3045-90AC-4BEF3E718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86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50" name="Freeform 92">
              <a:extLst>
                <a:ext uri="{FF2B5EF4-FFF2-40B4-BE49-F238E27FC236}">
                  <a16:creationId xmlns:a16="http://schemas.microsoft.com/office/drawing/2014/main" id="{D7659633-77CA-5343-AA5A-F95F88663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2057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351" name="Freeform 144">
            <a:extLst>
              <a:ext uri="{FF2B5EF4-FFF2-40B4-BE49-F238E27FC236}">
                <a16:creationId xmlns:a16="http://schemas.microsoft.com/office/drawing/2014/main" id="{887C956D-5C6A-EF41-B68E-293B826857D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2171887" y="1915146"/>
            <a:ext cx="274440" cy="529622"/>
          </a:xfrm>
          <a:custGeom>
            <a:avLst/>
            <a:gdLst>
              <a:gd name="T0" fmla="*/ 116 w 154"/>
              <a:gd name="T1" fmla="*/ 167 h 297"/>
              <a:gd name="T2" fmla="*/ 83 w 154"/>
              <a:gd name="T3" fmla="*/ 119 h 297"/>
              <a:gd name="T4" fmla="*/ 83 w 154"/>
              <a:gd name="T5" fmla="*/ 18 h 297"/>
              <a:gd name="T6" fmla="*/ 83 w 154"/>
              <a:gd name="T7" fmla="*/ 17 h 297"/>
              <a:gd name="T8" fmla="*/ 83 w 154"/>
              <a:gd name="T9" fmla="*/ 17 h 297"/>
              <a:gd name="T10" fmla="*/ 109 w 154"/>
              <a:gd name="T11" fmla="*/ 34 h 297"/>
              <a:gd name="T12" fmla="*/ 118 w 154"/>
              <a:gd name="T13" fmla="*/ 33 h 297"/>
              <a:gd name="T14" fmla="*/ 119 w 154"/>
              <a:gd name="T15" fmla="*/ 30 h 297"/>
              <a:gd name="T16" fmla="*/ 116 w 154"/>
              <a:gd name="T17" fmla="*/ 25 h 297"/>
              <a:gd name="T18" fmla="*/ 80 w 154"/>
              <a:gd name="T19" fmla="*/ 1 h 297"/>
              <a:gd name="T20" fmla="*/ 80 w 154"/>
              <a:gd name="T21" fmla="*/ 1 h 297"/>
              <a:gd name="T22" fmla="*/ 80 w 154"/>
              <a:gd name="T23" fmla="*/ 1 h 297"/>
              <a:gd name="T24" fmla="*/ 80 w 154"/>
              <a:gd name="T25" fmla="*/ 1 h 297"/>
              <a:gd name="T26" fmla="*/ 79 w 154"/>
              <a:gd name="T27" fmla="*/ 0 h 297"/>
              <a:gd name="T28" fmla="*/ 79 w 154"/>
              <a:gd name="T29" fmla="*/ 0 h 297"/>
              <a:gd name="T30" fmla="*/ 77 w 154"/>
              <a:gd name="T31" fmla="*/ 0 h 297"/>
              <a:gd name="T32" fmla="*/ 77 w 154"/>
              <a:gd name="T33" fmla="*/ 0 h 297"/>
              <a:gd name="T34" fmla="*/ 76 w 154"/>
              <a:gd name="T35" fmla="*/ 0 h 297"/>
              <a:gd name="T36" fmla="*/ 75 w 154"/>
              <a:gd name="T37" fmla="*/ 0 h 297"/>
              <a:gd name="T38" fmla="*/ 74 w 154"/>
              <a:gd name="T39" fmla="*/ 1 h 297"/>
              <a:gd name="T40" fmla="*/ 74 w 154"/>
              <a:gd name="T41" fmla="*/ 1 h 297"/>
              <a:gd name="T42" fmla="*/ 74 w 154"/>
              <a:gd name="T43" fmla="*/ 1 h 297"/>
              <a:gd name="T44" fmla="*/ 74 w 154"/>
              <a:gd name="T45" fmla="*/ 1 h 297"/>
              <a:gd name="T46" fmla="*/ 38 w 154"/>
              <a:gd name="T47" fmla="*/ 25 h 297"/>
              <a:gd name="T48" fmla="*/ 37 w 154"/>
              <a:gd name="T49" fmla="*/ 33 h 297"/>
              <a:gd name="T50" fmla="*/ 45 w 154"/>
              <a:gd name="T51" fmla="*/ 34 h 297"/>
              <a:gd name="T52" fmla="*/ 71 w 154"/>
              <a:gd name="T53" fmla="*/ 17 h 297"/>
              <a:gd name="T54" fmla="*/ 71 w 154"/>
              <a:gd name="T55" fmla="*/ 17 h 297"/>
              <a:gd name="T56" fmla="*/ 71 w 154"/>
              <a:gd name="T57" fmla="*/ 18 h 297"/>
              <a:gd name="T58" fmla="*/ 71 w 154"/>
              <a:gd name="T59" fmla="*/ 119 h 297"/>
              <a:gd name="T60" fmla="*/ 38 w 154"/>
              <a:gd name="T61" fmla="*/ 167 h 297"/>
              <a:gd name="T62" fmla="*/ 0 w 154"/>
              <a:gd name="T63" fmla="*/ 226 h 297"/>
              <a:gd name="T64" fmla="*/ 0 w 154"/>
              <a:gd name="T65" fmla="*/ 255 h 297"/>
              <a:gd name="T66" fmla="*/ 0 w 154"/>
              <a:gd name="T67" fmla="*/ 280 h 297"/>
              <a:gd name="T68" fmla="*/ 0 w 154"/>
              <a:gd name="T69" fmla="*/ 291 h 297"/>
              <a:gd name="T70" fmla="*/ 6 w 154"/>
              <a:gd name="T71" fmla="*/ 297 h 297"/>
              <a:gd name="T72" fmla="*/ 12 w 154"/>
              <a:gd name="T73" fmla="*/ 291 h 297"/>
              <a:gd name="T74" fmla="*/ 12 w 154"/>
              <a:gd name="T75" fmla="*/ 280 h 297"/>
              <a:gd name="T76" fmla="*/ 12 w 154"/>
              <a:gd name="T77" fmla="*/ 280 h 297"/>
              <a:gd name="T78" fmla="*/ 12 w 154"/>
              <a:gd name="T79" fmla="*/ 226 h 297"/>
              <a:gd name="T80" fmla="*/ 45 w 154"/>
              <a:gd name="T81" fmla="*/ 177 h 297"/>
              <a:gd name="T82" fmla="*/ 77 w 154"/>
              <a:gd name="T83" fmla="*/ 146 h 297"/>
              <a:gd name="T84" fmla="*/ 109 w 154"/>
              <a:gd name="T85" fmla="*/ 177 h 297"/>
              <a:gd name="T86" fmla="*/ 142 w 154"/>
              <a:gd name="T87" fmla="*/ 226 h 297"/>
              <a:gd name="T88" fmla="*/ 142 w 154"/>
              <a:gd name="T89" fmla="*/ 280 h 297"/>
              <a:gd name="T90" fmla="*/ 142 w 154"/>
              <a:gd name="T91" fmla="*/ 280 h 297"/>
              <a:gd name="T92" fmla="*/ 142 w 154"/>
              <a:gd name="T93" fmla="*/ 291 h 297"/>
              <a:gd name="T94" fmla="*/ 148 w 154"/>
              <a:gd name="T95" fmla="*/ 297 h 297"/>
              <a:gd name="T96" fmla="*/ 154 w 154"/>
              <a:gd name="T97" fmla="*/ 291 h 297"/>
              <a:gd name="T98" fmla="*/ 154 w 154"/>
              <a:gd name="T99" fmla="*/ 280 h 297"/>
              <a:gd name="T100" fmla="*/ 154 w 154"/>
              <a:gd name="T101" fmla="*/ 255 h 297"/>
              <a:gd name="T102" fmla="*/ 154 w 154"/>
              <a:gd name="T103" fmla="*/ 226 h 297"/>
              <a:gd name="T104" fmla="*/ 116 w 154"/>
              <a:gd name="T105" fmla="*/ 16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4" h="297">
                <a:moveTo>
                  <a:pt x="116" y="167"/>
                </a:moveTo>
                <a:cubicBezTo>
                  <a:pt x="98" y="156"/>
                  <a:pt x="83" y="146"/>
                  <a:pt x="83" y="1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3" y="17"/>
                  <a:pt x="83" y="17"/>
                  <a:pt x="83" y="17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12" y="36"/>
                  <a:pt x="116" y="36"/>
                  <a:pt x="118" y="33"/>
                </a:cubicBezTo>
                <a:cubicBezTo>
                  <a:pt x="118" y="32"/>
                  <a:pt x="119" y="31"/>
                  <a:pt x="119" y="30"/>
                </a:cubicBezTo>
                <a:cubicBezTo>
                  <a:pt x="119" y="28"/>
                  <a:pt x="118" y="26"/>
                  <a:pt x="116" y="25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8" y="0"/>
                  <a:pt x="78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38" y="25"/>
                  <a:pt x="38" y="25"/>
                  <a:pt x="38" y="25"/>
                </a:cubicBezTo>
                <a:cubicBezTo>
                  <a:pt x="35" y="26"/>
                  <a:pt x="35" y="30"/>
                  <a:pt x="37" y="33"/>
                </a:cubicBezTo>
                <a:cubicBezTo>
                  <a:pt x="38" y="36"/>
                  <a:pt x="42" y="36"/>
                  <a:pt x="45" y="34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8"/>
                  <a:pt x="71" y="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46"/>
                  <a:pt x="56" y="156"/>
                  <a:pt x="38" y="167"/>
                </a:cubicBezTo>
                <a:cubicBezTo>
                  <a:pt x="20" y="179"/>
                  <a:pt x="0" y="193"/>
                  <a:pt x="0" y="226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4"/>
                  <a:pt x="3" y="297"/>
                  <a:pt x="6" y="297"/>
                </a:cubicBezTo>
                <a:cubicBezTo>
                  <a:pt x="9" y="297"/>
                  <a:pt x="12" y="294"/>
                  <a:pt x="12" y="291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26"/>
                  <a:pt x="12" y="226"/>
                  <a:pt x="12" y="226"/>
                </a:cubicBezTo>
                <a:cubicBezTo>
                  <a:pt x="12" y="199"/>
                  <a:pt x="27" y="189"/>
                  <a:pt x="45" y="177"/>
                </a:cubicBezTo>
                <a:cubicBezTo>
                  <a:pt x="57" y="169"/>
                  <a:pt x="70" y="161"/>
                  <a:pt x="77" y="146"/>
                </a:cubicBezTo>
                <a:cubicBezTo>
                  <a:pt x="84" y="161"/>
                  <a:pt x="97" y="169"/>
                  <a:pt x="109" y="177"/>
                </a:cubicBezTo>
                <a:cubicBezTo>
                  <a:pt x="127" y="189"/>
                  <a:pt x="142" y="199"/>
                  <a:pt x="142" y="226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91"/>
                  <a:pt x="142" y="291"/>
                  <a:pt x="142" y="291"/>
                </a:cubicBezTo>
                <a:cubicBezTo>
                  <a:pt x="142" y="294"/>
                  <a:pt x="145" y="297"/>
                  <a:pt x="148" y="297"/>
                </a:cubicBezTo>
                <a:cubicBezTo>
                  <a:pt x="152" y="297"/>
                  <a:pt x="154" y="294"/>
                  <a:pt x="154" y="291"/>
                </a:cubicBezTo>
                <a:cubicBezTo>
                  <a:pt x="154" y="280"/>
                  <a:pt x="154" y="280"/>
                  <a:pt x="154" y="280"/>
                </a:cubicBezTo>
                <a:cubicBezTo>
                  <a:pt x="154" y="255"/>
                  <a:pt x="154" y="255"/>
                  <a:pt x="154" y="255"/>
                </a:cubicBezTo>
                <a:cubicBezTo>
                  <a:pt x="154" y="226"/>
                  <a:pt x="154" y="226"/>
                  <a:pt x="154" y="226"/>
                </a:cubicBezTo>
                <a:cubicBezTo>
                  <a:pt x="154" y="193"/>
                  <a:pt x="134" y="179"/>
                  <a:pt x="116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+mj-lt"/>
            </a:endParaRPr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93CF84E6-DB80-C040-8D2B-6B117435B35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2640" y="1933804"/>
            <a:ext cx="491102" cy="492306"/>
            <a:chOff x="1378" y="455"/>
            <a:chExt cx="408" cy="409"/>
          </a:xfrm>
          <a:solidFill>
            <a:schemeClr val="accent1"/>
          </a:solidFill>
        </p:grpSpPr>
        <p:sp>
          <p:nvSpPr>
            <p:cNvPr id="353" name="Freeform 10">
              <a:extLst>
                <a:ext uri="{FF2B5EF4-FFF2-40B4-BE49-F238E27FC236}">
                  <a16:creationId xmlns:a16="http://schemas.microsoft.com/office/drawing/2014/main" id="{19E0843A-545A-5E44-8AF6-E92D9679B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" y="489"/>
              <a:ext cx="340" cy="341"/>
            </a:xfrm>
            <a:custGeom>
              <a:avLst/>
              <a:gdLst>
                <a:gd name="T0" fmla="*/ 115 w 230"/>
                <a:gd name="T1" fmla="*/ 230 h 230"/>
                <a:gd name="T2" fmla="*/ 0 w 230"/>
                <a:gd name="T3" fmla="*/ 115 h 230"/>
                <a:gd name="T4" fmla="*/ 115 w 230"/>
                <a:gd name="T5" fmla="*/ 0 h 230"/>
                <a:gd name="T6" fmla="*/ 230 w 230"/>
                <a:gd name="T7" fmla="*/ 115 h 230"/>
                <a:gd name="T8" fmla="*/ 115 w 230"/>
                <a:gd name="T9" fmla="*/ 230 h 230"/>
                <a:gd name="T10" fmla="*/ 115 w 230"/>
                <a:gd name="T11" fmla="*/ 12 h 230"/>
                <a:gd name="T12" fmla="*/ 12 w 230"/>
                <a:gd name="T13" fmla="*/ 115 h 230"/>
                <a:gd name="T14" fmla="*/ 115 w 230"/>
                <a:gd name="T15" fmla="*/ 218 h 230"/>
                <a:gd name="T16" fmla="*/ 218 w 230"/>
                <a:gd name="T17" fmla="*/ 115 h 230"/>
                <a:gd name="T18" fmla="*/ 115 w 230"/>
                <a:gd name="T19" fmla="*/ 1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30">
                  <a:moveTo>
                    <a:pt x="115" y="230"/>
                  </a:moveTo>
                  <a:cubicBezTo>
                    <a:pt x="52" y="230"/>
                    <a:pt x="0" y="178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0" y="51"/>
                    <a:pt x="230" y="115"/>
                  </a:cubicBezTo>
                  <a:cubicBezTo>
                    <a:pt x="230" y="178"/>
                    <a:pt x="179" y="230"/>
                    <a:pt x="115" y="230"/>
                  </a:cubicBezTo>
                  <a:close/>
                  <a:moveTo>
                    <a:pt x="115" y="12"/>
                  </a:moveTo>
                  <a:cubicBezTo>
                    <a:pt x="59" y="12"/>
                    <a:pt x="12" y="58"/>
                    <a:pt x="12" y="115"/>
                  </a:cubicBezTo>
                  <a:cubicBezTo>
                    <a:pt x="12" y="172"/>
                    <a:pt x="59" y="218"/>
                    <a:pt x="115" y="218"/>
                  </a:cubicBezTo>
                  <a:cubicBezTo>
                    <a:pt x="172" y="218"/>
                    <a:pt x="218" y="172"/>
                    <a:pt x="218" y="115"/>
                  </a:cubicBezTo>
                  <a:cubicBezTo>
                    <a:pt x="218" y="58"/>
                    <a:pt x="172" y="12"/>
                    <a:pt x="1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4" name="Freeform 11">
              <a:extLst>
                <a:ext uri="{FF2B5EF4-FFF2-40B4-BE49-F238E27FC236}">
                  <a16:creationId xmlns:a16="http://schemas.microsoft.com/office/drawing/2014/main" id="{E215F30D-61AD-A146-85D1-7B02FC0B2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" y="574"/>
              <a:ext cx="170" cy="170"/>
            </a:xfrm>
            <a:custGeom>
              <a:avLst/>
              <a:gdLst>
                <a:gd name="T0" fmla="*/ 57 w 115"/>
                <a:gd name="T1" fmla="*/ 115 h 115"/>
                <a:gd name="T2" fmla="*/ 0 w 115"/>
                <a:gd name="T3" fmla="*/ 58 h 115"/>
                <a:gd name="T4" fmla="*/ 57 w 115"/>
                <a:gd name="T5" fmla="*/ 0 h 115"/>
                <a:gd name="T6" fmla="*/ 115 w 115"/>
                <a:gd name="T7" fmla="*/ 58 h 115"/>
                <a:gd name="T8" fmla="*/ 57 w 115"/>
                <a:gd name="T9" fmla="*/ 115 h 115"/>
                <a:gd name="T10" fmla="*/ 57 w 115"/>
                <a:gd name="T11" fmla="*/ 12 h 115"/>
                <a:gd name="T12" fmla="*/ 12 w 115"/>
                <a:gd name="T13" fmla="*/ 58 h 115"/>
                <a:gd name="T14" fmla="*/ 57 w 115"/>
                <a:gd name="T15" fmla="*/ 103 h 115"/>
                <a:gd name="T16" fmla="*/ 103 w 115"/>
                <a:gd name="T17" fmla="*/ 58 h 115"/>
                <a:gd name="T18" fmla="*/ 57 w 115"/>
                <a:gd name="T19" fmla="*/ 1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5">
                  <a:moveTo>
                    <a:pt x="57" y="115"/>
                  </a:moveTo>
                  <a:cubicBezTo>
                    <a:pt x="26" y="115"/>
                    <a:pt x="0" y="90"/>
                    <a:pt x="0" y="58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9" y="0"/>
                    <a:pt x="115" y="26"/>
                    <a:pt x="115" y="58"/>
                  </a:cubicBezTo>
                  <a:cubicBezTo>
                    <a:pt x="115" y="90"/>
                    <a:pt x="89" y="115"/>
                    <a:pt x="57" y="115"/>
                  </a:cubicBezTo>
                  <a:close/>
                  <a:moveTo>
                    <a:pt x="57" y="12"/>
                  </a:moveTo>
                  <a:cubicBezTo>
                    <a:pt x="32" y="12"/>
                    <a:pt x="12" y="33"/>
                    <a:pt x="12" y="58"/>
                  </a:cubicBezTo>
                  <a:cubicBezTo>
                    <a:pt x="12" y="83"/>
                    <a:pt x="32" y="103"/>
                    <a:pt x="57" y="103"/>
                  </a:cubicBezTo>
                  <a:cubicBezTo>
                    <a:pt x="83" y="103"/>
                    <a:pt x="103" y="83"/>
                    <a:pt x="103" y="58"/>
                  </a:cubicBezTo>
                  <a:cubicBezTo>
                    <a:pt x="103" y="33"/>
                    <a:pt x="83" y="12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5" name="Freeform 12">
              <a:extLst>
                <a:ext uri="{FF2B5EF4-FFF2-40B4-BE49-F238E27FC236}">
                  <a16:creationId xmlns:a16="http://schemas.microsoft.com/office/drawing/2014/main" id="{B99AB6FD-96E3-0141-8570-EF1AD698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55"/>
              <a:ext cx="18" cy="409"/>
            </a:xfrm>
            <a:custGeom>
              <a:avLst/>
              <a:gdLst>
                <a:gd name="T0" fmla="*/ 6 w 12"/>
                <a:gd name="T1" fmla="*/ 276 h 276"/>
                <a:gd name="T2" fmla="*/ 0 w 12"/>
                <a:gd name="T3" fmla="*/ 270 h 276"/>
                <a:gd name="T4" fmla="*/ 0 w 12"/>
                <a:gd name="T5" fmla="*/ 6 h 276"/>
                <a:gd name="T6" fmla="*/ 6 w 12"/>
                <a:gd name="T7" fmla="*/ 0 h 276"/>
                <a:gd name="T8" fmla="*/ 12 w 12"/>
                <a:gd name="T9" fmla="*/ 6 h 276"/>
                <a:gd name="T10" fmla="*/ 12 w 12"/>
                <a:gd name="T11" fmla="*/ 270 h 276"/>
                <a:gd name="T12" fmla="*/ 6 w 12"/>
                <a:gd name="T13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6">
                  <a:moveTo>
                    <a:pt x="6" y="276"/>
                  </a:moveTo>
                  <a:cubicBezTo>
                    <a:pt x="3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3"/>
                    <a:pt x="10" y="276"/>
                    <a:pt x="6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6" name="Freeform 13">
              <a:extLst>
                <a:ext uri="{FF2B5EF4-FFF2-40B4-BE49-F238E27FC236}">
                  <a16:creationId xmlns:a16="http://schemas.microsoft.com/office/drawing/2014/main" id="{B8756B43-11EC-4C44-B2BA-7B15246B2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651"/>
              <a:ext cx="408" cy="17"/>
            </a:xfrm>
            <a:custGeom>
              <a:avLst/>
              <a:gdLst>
                <a:gd name="T0" fmla="*/ 270 w 276"/>
                <a:gd name="T1" fmla="*/ 12 h 12"/>
                <a:gd name="T2" fmla="*/ 6 w 276"/>
                <a:gd name="T3" fmla="*/ 12 h 12"/>
                <a:gd name="T4" fmla="*/ 0 w 276"/>
                <a:gd name="T5" fmla="*/ 6 h 12"/>
                <a:gd name="T6" fmla="*/ 6 w 276"/>
                <a:gd name="T7" fmla="*/ 0 h 12"/>
                <a:gd name="T8" fmla="*/ 270 w 276"/>
                <a:gd name="T9" fmla="*/ 0 h 12"/>
                <a:gd name="T10" fmla="*/ 276 w 276"/>
                <a:gd name="T11" fmla="*/ 6 h 12"/>
                <a:gd name="T12" fmla="*/ 270 w 27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">
                  <a:moveTo>
                    <a:pt x="27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9"/>
                    <a:pt x="274" y="12"/>
                    <a:pt x="2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57" name="Group 60">
            <a:extLst>
              <a:ext uri="{FF2B5EF4-FFF2-40B4-BE49-F238E27FC236}">
                <a16:creationId xmlns:a16="http://schemas.microsoft.com/office/drawing/2014/main" id="{3B66017D-AE30-3842-A30B-430AD751F9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34652" y="5494451"/>
            <a:ext cx="481666" cy="480536"/>
            <a:chOff x="348" y="1721"/>
            <a:chExt cx="426" cy="425"/>
          </a:xfrm>
          <a:solidFill>
            <a:schemeClr val="accent1"/>
          </a:solidFill>
        </p:grpSpPr>
        <p:sp>
          <p:nvSpPr>
            <p:cNvPr id="358" name="Freeform 61">
              <a:extLst>
                <a:ext uri="{FF2B5EF4-FFF2-40B4-BE49-F238E27FC236}">
                  <a16:creationId xmlns:a16="http://schemas.microsoft.com/office/drawing/2014/main" id="{2C5B2D4E-1F4D-CB46-A341-2B749AC7F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1721"/>
              <a:ext cx="373" cy="372"/>
            </a:xfrm>
            <a:custGeom>
              <a:avLst/>
              <a:gdLst>
                <a:gd name="T0" fmla="*/ 126 w 252"/>
                <a:gd name="T1" fmla="*/ 252 h 252"/>
                <a:gd name="T2" fmla="*/ 0 w 252"/>
                <a:gd name="T3" fmla="*/ 126 h 252"/>
                <a:gd name="T4" fmla="*/ 126 w 252"/>
                <a:gd name="T5" fmla="*/ 0 h 252"/>
                <a:gd name="T6" fmla="*/ 252 w 252"/>
                <a:gd name="T7" fmla="*/ 126 h 252"/>
                <a:gd name="T8" fmla="*/ 126 w 252"/>
                <a:gd name="T9" fmla="*/ 252 h 252"/>
                <a:gd name="T10" fmla="*/ 126 w 252"/>
                <a:gd name="T11" fmla="*/ 12 h 252"/>
                <a:gd name="T12" fmla="*/ 12 w 252"/>
                <a:gd name="T13" fmla="*/ 126 h 252"/>
                <a:gd name="T14" fmla="*/ 126 w 252"/>
                <a:gd name="T15" fmla="*/ 240 h 252"/>
                <a:gd name="T16" fmla="*/ 240 w 252"/>
                <a:gd name="T17" fmla="*/ 126 h 252"/>
                <a:gd name="T18" fmla="*/ 126 w 252"/>
                <a:gd name="T19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5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5"/>
                    <a:pt x="195" y="252"/>
                    <a:pt x="126" y="252"/>
                  </a:cubicBezTo>
                  <a:close/>
                  <a:moveTo>
                    <a:pt x="126" y="12"/>
                  </a:moveTo>
                  <a:cubicBezTo>
                    <a:pt x="63" y="12"/>
                    <a:pt x="12" y="63"/>
                    <a:pt x="12" y="126"/>
                  </a:cubicBezTo>
                  <a:cubicBezTo>
                    <a:pt x="12" y="188"/>
                    <a:pt x="63" y="240"/>
                    <a:pt x="126" y="240"/>
                  </a:cubicBezTo>
                  <a:cubicBezTo>
                    <a:pt x="188" y="240"/>
                    <a:pt x="240" y="188"/>
                    <a:pt x="240" y="126"/>
                  </a:cubicBezTo>
                  <a:cubicBezTo>
                    <a:pt x="240" y="63"/>
                    <a:pt x="188" y="12"/>
                    <a:pt x="1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59" name="Freeform 62">
              <a:extLst>
                <a:ext uri="{FF2B5EF4-FFF2-40B4-BE49-F238E27FC236}">
                  <a16:creationId xmlns:a16="http://schemas.microsoft.com/office/drawing/2014/main" id="{DD515909-F712-6D4B-BF72-2C4B8885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" y="2022"/>
              <a:ext cx="124" cy="124"/>
            </a:xfrm>
            <a:custGeom>
              <a:avLst/>
              <a:gdLst>
                <a:gd name="T0" fmla="*/ 78 w 84"/>
                <a:gd name="T1" fmla="*/ 84 h 84"/>
                <a:gd name="T2" fmla="*/ 73 w 84"/>
                <a:gd name="T3" fmla="*/ 82 h 84"/>
                <a:gd name="T4" fmla="*/ 2 w 84"/>
                <a:gd name="T5" fmla="*/ 11 h 84"/>
                <a:gd name="T6" fmla="*/ 2 w 84"/>
                <a:gd name="T7" fmla="*/ 2 h 84"/>
                <a:gd name="T8" fmla="*/ 11 w 84"/>
                <a:gd name="T9" fmla="*/ 2 h 84"/>
                <a:gd name="T10" fmla="*/ 82 w 84"/>
                <a:gd name="T11" fmla="*/ 73 h 84"/>
                <a:gd name="T12" fmla="*/ 82 w 84"/>
                <a:gd name="T13" fmla="*/ 82 h 84"/>
                <a:gd name="T14" fmla="*/ 78 w 84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76" y="84"/>
                    <a:pt x="75" y="83"/>
                    <a:pt x="73" y="8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4" y="76"/>
                    <a:pt x="84" y="80"/>
                    <a:pt x="82" y="82"/>
                  </a:cubicBezTo>
                  <a:cubicBezTo>
                    <a:pt x="81" y="83"/>
                    <a:pt x="79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0" name="Freeform 63">
              <a:extLst>
                <a:ext uri="{FF2B5EF4-FFF2-40B4-BE49-F238E27FC236}">
                  <a16:creationId xmlns:a16="http://schemas.microsoft.com/office/drawing/2014/main" id="{CC9BE79E-AA71-604B-8FB7-CFEA0AC84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" y="1783"/>
              <a:ext cx="244" cy="248"/>
            </a:xfrm>
            <a:custGeom>
              <a:avLst/>
              <a:gdLst>
                <a:gd name="T0" fmla="*/ 66 w 165"/>
                <a:gd name="T1" fmla="*/ 168 h 168"/>
                <a:gd name="T2" fmla="*/ 60 w 165"/>
                <a:gd name="T3" fmla="*/ 146 h 168"/>
                <a:gd name="T4" fmla="*/ 27 w 165"/>
                <a:gd name="T5" fmla="*/ 143 h 168"/>
                <a:gd name="T6" fmla="*/ 1 w 165"/>
                <a:gd name="T7" fmla="*/ 110 h 168"/>
                <a:gd name="T8" fmla="*/ 3 w 165"/>
                <a:gd name="T9" fmla="*/ 102 h 168"/>
                <a:gd name="T10" fmla="*/ 17 w 165"/>
                <a:gd name="T11" fmla="*/ 74 h 168"/>
                <a:gd name="T12" fmla="*/ 0 w 165"/>
                <a:gd name="T13" fmla="*/ 62 h 168"/>
                <a:gd name="T14" fmla="*/ 19 w 165"/>
                <a:gd name="T15" fmla="*/ 26 h 168"/>
                <a:gd name="T16" fmla="*/ 42 w 165"/>
                <a:gd name="T17" fmla="*/ 32 h 168"/>
                <a:gd name="T18" fmla="*/ 60 w 165"/>
                <a:gd name="T19" fmla="*/ 6 h 168"/>
                <a:gd name="T20" fmla="*/ 102 w 165"/>
                <a:gd name="T21" fmla="*/ 0 h 168"/>
                <a:gd name="T22" fmla="*/ 108 w 165"/>
                <a:gd name="T23" fmla="*/ 23 h 168"/>
                <a:gd name="T24" fmla="*/ 138 w 165"/>
                <a:gd name="T25" fmla="*/ 24 h 168"/>
                <a:gd name="T26" fmla="*/ 146 w 165"/>
                <a:gd name="T27" fmla="*/ 26 h 168"/>
                <a:gd name="T28" fmla="*/ 165 w 165"/>
                <a:gd name="T29" fmla="*/ 62 h 168"/>
                <a:gd name="T30" fmla="*/ 148 w 165"/>
                <a:gd name="T31" fmla="*/ 74 h 168"/>
                <a:gd name="T32" fmla="*/ 162 w 165"/>
                <a:gd name="T33" fmla="*/ 102 h 168"/>
                <a:gd name="T34" fmla="*/ 164 w 165"/>
                <a:gd name="T35" fmla="*/ 110 h 168"/>
                <a:gd name="T36" fmla="*/ 143 w 165"/>
                <a:gd name="T37" fmla="*/ 144 h 168"/>
                <a:gd name="T38" fmla="*/ 124 w 165"/>
                <a:gd name="T39" fmla="*/ 135 h 168"/>
                <a:gd name="T40" fmla="*/ 108 w 165"/>
                <a:gd name="T41" fmla="*/ 162 h 168"/>
                <a:gd name="T42" fmla="*/ 72 w 165"/>
                <a:gd name="T43" fmla="*/ 156 h 168"/>
                <a:gd name="T44" fmla="*/ 96 w 165"/>
                <a:gd name="T45" fmla="*/ 141 h 168"/>
                <a:gd name="T46" fmla="*/ 120 w 165"/>
                <a:gd name="T47" fmla="*/ 123 h 168"/>
                <a:gd name="T48" fmla="*/ 139 w 165"/>
                <a:gd name="T49" fmla="*/ 130 h 168"/>
                <a:gd name="T50" fmla="*/ 138 w 165"/>
                <a:gd name="T51" fmla="*/ 102 h 168"/>
                <a:gd name="T52" fmla="*/ 135 w 165"/>
                <a:gd name="T53" fmla="*/ 72 h 168"/>
                <a:gd name="T54" fmla="*/ 151 w 165"/>
                <a:gd name="T55" fmla="*/ 58 h 168"/>
                <a:gd name="T56" fmla="*/ 127 w 165"/>
                <a:gd name="T57" fmla="*/ 45 h 168"/>
                <a:gd name="T58" fmla="*/ 100 w 165"/>
                <a:gd name="T59" fmla="*/ 32 h 168"/>
                <a:gd name="T60" fmla="*/ 96 w 165"/>
                <a:gd name="T61" fmla="*/ 12 h 168"/>
                <a:gd name="T62" fmla="*/ 72 w 165"/>
                <a:gd name="T63" fmla="*/ 26 h 168"/>
                <a:gd name="T64" fmla="*/ 47 w 165"/>
                <a:gd name="T65" fmla="*/ 44 h 168"/>
                <a:gd name="T66" fmla="*/ 27 w 165"/>
                <a:gd name="T67" fmla="*/ 37 h 168"/>
                <a:gd name="T68" fmla="*/ 27 w 165"/>
                <a:gd name="T69" fmla="*/ 65 h 168"/>
                <a:gd name="T70" fmla="*/ 30 w 165"/>
                <a:gd name="T71" fmla="*/ 95 h 168"/>
                <a:gd name="T72" fmla="*/ 14 w 165"/>
                <a:gd name="T73" fmla="*/ 109 h 168"/>
                <a:gd name="T74" fmla="*/ 40 w 165"/>
                <a:gd name="T75" fmla="*/ 123 h 168"/>
                <a:gd name="T76" fmla="*/ 67 w 165"/>
                <a:gd name="T77" fmla="*/ 135 h 168"/>
                <a:gd name="T78" fmla="*/ 72 w 165"/>
                <a:gd name="T7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68">
                  <a:moveTo>
                    <a:pt x="102" y="168"/>
                  </a:moveTo>
                  <a:cubicBezTo>
                    <a:pt x="66" y="168"/>
                    <a:pt x="66" y="168"/>
                    <a:pt x="66" y="168"/>
                  </a:cubicBezTo>
                  <a:cubicBezTo>
                    <a:pt x="63" y="168"/>
                    <a:pt x="60" y="165"/>
                    <a:pt x="60" y="162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2" y="143"/>
                    <a:pt x="47" y="139"/>
                    <a:pt x="42" y="135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4" y="145"/>
                    <a:pt x="21" y="144"/>
                    <a:pt x="19" y="141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09"/>
                    <a:pt x="0" y="107"/>
                    <a:pt x="0" y="106"/>
                  </a:cubicBezTo>
                  <a:cubicBezTo>
                    <a:pt x="1" y="104"/>
                    <a:pt x="2" y="103"/>
                    <a:pt x="3" y="10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87"/>
                    <a:pt x="16" y="80"/>
                    <a:pt x="17" y="7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2" y="65"/>
                    <a:pt x="1" y="63"/>
                    <a:pt x="0" y="62"/>
                  </a:cubicBezTo>
                  <a:cubicBezTo>
                    <a:pt x="0" y="60"/>
                    <a:pt x="0" y="59"/>
                    <a:pt x="1" y="5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5" y="22"/>
                    <a:pt x="27" y="2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7" y="28"/>
                    <a:pt x="52" y="24"/>
                    <a:pt x="60" y="22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2"/>
                    <a:pt x="63" y="0"/>
                    <a:pt x="6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8" y="2"/>
                    <a:pt x="108" y="6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5" y="26"/>
                    <a:pt x="120" y="29"/>
                    <a:pt x="124" y="32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9" y="23"/>
                    <a:pt x="141" y="23"/>
                    <a:pt x="143" y="23"/>
                  </a:cubicBezTo>
                  <a:cubicBezTo>
                    <a:pt x="144" y="24"/>
                    <a:pt x="146" y="25"/>
                    <a:pt x="146" y="2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5" y="59"/>
                    <a:pt x="165" y="60"/>
                    <a:pt x="165" y="62"/>
                  </a:cubicBezTo>
                  <a:cubicBezTo>
                    <a:pt x="165" y="63"/>
                    <a:pt x="164" y="65"/>
                    <a:pt x="162" y="65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80"/>
                    <a:pt x="149" y="87"/>
                    <a:pt x="148" y="94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4" y="103"/>
                    <a:pt x="165" y="104"/>
                    <a:pt x="165" y="106"/>
                  </a:cubicBezTo>
                  <a:cubicBezTo>
                    <a:pt x="165" y="107"/>
                    <a:pt x="165" y="109"/>
                    <a:pt x="164" y="11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3"/>
                    <a:pt x="144" y="144"/>
                    <a:pt x="143" y="144"/>
                  </a:cubicBezTo>
                  <a:cubicBezTo>
                    <a:pt x="141" y="144"/>
                    <a:pt x="139" y="144"/>
                    <a:pt x="138" y="143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0" y="138"/>
                    <a:pt x="115" y="142"/>
                    <a:pt x="108" y="14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5"/>
                    <a:pt x="105" y="168"/>
                    <a:pt x="102" y="168"/>
                  </a:cubicBezTo>
                  <a:close/>
                  <a:moveTo>
                    <a:pt x="72" y="156"/>
                  </a:moveTo>
                  <a:cubicBezTo>
                    <a:pt x="96" y="156"/>
                    <a:pt x="96" y="156"/>
                    <a:pt x="96" y="156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39"/>
                    <a:pt x="97" y="136"/>
                    <a:pt x="100" y="135"/>
                  </a:cubicBezTo>
                  <a:cubicBezTo>
                    <a:pt x="109" y="131"/>
                    <a:pt x="115" y="127"/>
                    <a:pt x="120" y="123"/>
                  </a:cubicBezTo>
                  <a:cubicBezTo>
                    <a:pt x="122" y="122"/>
                    <a:pt x="125" y="121"/>
                    <a:pt x="127" y="123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6" y="101"/>
                    <a:pt x="135" y="98"/>
                    <a:pt x="135" y="95"/>
                  </a:cubicBezTo>
                  <a:cubicBezTo>
                    <a:pt x="137" y="87"/>
                    <a:pt x="137" y="80"/>
                    <a:pt x="135" y="72"/>
                  </a:cubicBezTo>
                  <a:cubicBezTo>
                    <a:pt x="135" y="69"/>
                    <a:pt x="136" y="67"/>
                    <a:pt x="138" y="65"/>
                  </a:cubicBezTo>
                  <a:cubicBezTo>
                    <a:pt x="151" y="58"/>
                    <a:pt x="151" y="58"/>
                    <a:pt x="151" y="58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5" y="46"/>
                    <a:pt x="122" y="46"/>
                    <a:pt x="120" y="44"/>
                  </a:cubicBezTo>
                  <a:cubicBezTo>
                    <a:pt x="116" y="40"/>
                    <a:pt x="109" y="36"/>
                    <a:pt x="100" y="32"/>
                  </a:cubicBezTo>
                  <a:cubicBezTo>
                    <a:pt x="97" y="31"/>
                    <a:pt x="96" y="29"/>
                    <a:pt x="96" y="26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9"/>
                    <a:pt x="70" y="32"/>
                    <a:pt x="67" y="32"/>
                  </a:cubicBezTo>
                  <a:cubicBezTo>
                    <a:pt x="57" y="35"/>
                    <a:pt x="53" y="38"/>
                    <a:pt x="47" y="44"/>
                  </a:cubicBezTo>
                  <a:cubicBezTo>
                    <a:pt x="45" y="45"/>
                    <a:pt x="42" y="46"/>
                    <a:pt x="40" y="4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9" y="67"/>
                    <a:pt x="31" y="69"/>
                    <a:pt x="30" y="72"/>
                  </a:cubicBezTo>
                  <a:cubicBezTo>
                    <a:pt x="28" y="80"/>
                    <a:pt x="28" y="88"/>
                    <a:pt x="30" y="95"/>
                  </a:cubicBezTo>
                  <a:cubicBezTo>
                    <a:pt x="31" y="98"/>
                    <a:pt x="29" y="101"/>
                    <a:pt x="27" y="102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1"/>
                    <a:pt x="45" y="122"/>
                    <a:pt x="47" y="123"/>
                  </a:cubicBezTo>
                  <a:cubicBezTo>
                    <a:pt x="53" y="129"/>
                    <a:pt x="57" y="133"/>
                    <a:pt x="67" y="135"/>
                  </a:cubicBezTo>
                  <a:cubicBezTo>
                    <a:pt x="70" y="136"/>
                    <a:pt x="72" y="138"/>
                    <a:pt x="72" y="141"/>
                  </a:cubicBezTo>
                  <a:lnTo>
                    <a:pt x="7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1" name="Freeform 64">
              <a:extLst>
                <a:ext uri="{FF2B5EF4-FFF2-40B4-BE49-F238E27FC236}">
                  <a16:creationId xmlns:a16="http://schemas.microsoft.com/office/drawing/2014/main" id="{7949AA08-1950-4A44-91C1-8E34BD10E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" y="1863"/>
              <a:ext cx="89" cy="88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62" name="Group 83">
            <a:extLst>
              <a:ext uri="{FF2B5EF4-FFF2-40B4-BE49-F238E27FC236}">
                <a16:creationId xmlns:a16="http://schemas.microsoft.com/office/drawing/2014/main" id="{EFF1C6C9-655D-274A-BF87-2269FFB360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59261" y="4300132"/>
            <a:ext cx="479568" cy="490720"/>
            <a:chOff x="1580" y="1910"/>
            <a:chExt cx="387" cy="396"/>
          </a:xfrm>
          <a:solidFill>
            <a:schemeClr val="accent4"/>
          </a:solidFill>
        </p:grpSpPr>
        <p:sp>
          <p:nvSpPr>
            <p:cNvPr id="363" name="Freeform 84">
              <a:extLst>
                <a:ext uri="{FF2B5EF4-FFF2-40B4-BE49-F238E27FC236}">
                  <a16:creationId xmlns:a16="http://schemas.microsoft.com/office/drawing/2014/main" id="{A5BD3BA6-1E5D-A147-A5E7-38A35AFB2F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5" y="1982"/>
              <a:ext cx="238" cy="252"/>
            </a:xfrm>
            <a:custGeom>
              <a:avLst/>
              <a:gdLst>
                <a:gd name="T0" fmla="*/ 0 w 156"/>
                <a:gd name="T1" fmla="*/ 78 h 169"/>
                <a:gd name="T2" fmla="*/ 54 w 156"/>
                <a:gd name="T3" fmla="*/ 163 h 169"/>
                <a:gd name="T4" fmla="*/ 96 w 156"/>
                <a:gd name="T5" fmla="*/ 169 h 169"/>
                <a:gd name="T6" fmla="*/ 102 w 156"/>
                <a:gd name="T7" fmla="*/ 153 h 169"/>
                <a:gd name="T8" fmla="*/ 78 w 156"/>
                <a:gd name="T9" fmla="*/ 0 h 169"/>
                <a:gd name="T10" fmla="*/ 90 w 156"/>
                <a:gd name="T11" fmla="*/ 148 h 169"/>
                <a:gd name="T12" fmla="*/ 66 w 156"/>
                <a:gd name="T13" fmla="*/ 157 h 169"/>
                <a:gd name="T14" fmla="*/ 61 w 156"/>
                <a:gd name="T15" fmla="*/ 142 h 169"/>
                <a:gd name="T16" fmla="*/ 63 w 156"/>
                <a:gd name="T17" fmla="*/ 133 h 169"/>
                <a:gd name="T18" fmla="*/ 67 w 156"/>
                <a:gd name="T19" fmla="*/ 110 h 169"/>
                <a:gd name="T20" fmla="*/ 58 w 156"/>
                <a:gd name="T21" fmla="*/ 89 h 169"/>
                <a:gd name="T22" fmla="*/ 53 w 156"/>
                <a:gd name="T23" fmla="*/ 78 h 169"/>
                <a:gd name="T24" fmla="*/ 56 w 156"/>
                <a:gd name="T25" fmla="*/ 67 h 169"/>
                <a:gd name="T26" fmla="*/ 55 w 156"/>
                <a:gd name="T27" fmla="*/ 57 h 169"/>
                <a:gd name="T28" fmla="*/ 82 w 156"/>
                <a:gd name="T29" fmla="*/ 44 h 169"/>
                <a:gd name="T30" fmla="*/ 99 w 156"/>
                <a:gd name="T31" fmla="*/ 67 h 169"/>
                <a:gd name="T32" fmla="*/ 102 w 156"/>
                <a:gd name="T33" fmla="*/ 78 h 169"/>
                <a:gd name="T34" fmla="*/ 102 w 156"/>
                <a:gd name="T35" fmla="*/ 83 h 169"/>
                <a:gd name="T36" fmla="*/ 92 w 156"/>
                <a:gd name="T37" fmla="*/ 105 h 169"/>
                <a:gd name="T38" fmla="*/ 89 w 156"/>
                <a:gd name="T39" fmla="*/ 127 h 169"/>
                <a:gd name="T40" fmla="*/ 105 w 156"/>
                <a:gd name="T41" fmla="*/ 138 h 169"/>
                <a:gd name="T42" fmla="*/ 118 w 156"/>
                <a:gd name="T43" fmla="*/ 131 h 169"/>
                <a:gd name="T44" fmla="*/ 100 w 156"/>
                <a:gd name="T45" fmla="*/ 114 h 169"/>
                <a:gd name="T46" fmla="*/ 114 w 156"/>
                <a:gd name="T47" fmla="*/ 80 h 169"/>
                <a:gd name="T48" fmla="*/ 111 w 156"/>
                <a:gd name="T49" fmla="*/ 69 h 169"/>
                <a:gd name="T50" fmla="*/ 82 w 156"/>
                <a:gd name="T51" fmla="*/ 33 h 169"/>
                <a:gd name="T52" fmla="*/ 44 w 156"/>
                <a:gd name="T53" fmla="*/ 49 h 169"/>
                <a:gd name="T54" fmla="*/ 43 w 156"/>
                <a:gd name="T55" fmla="*/ 71 h 169"/>
                <a:gd name="T56" fmla="*/ 46 w 156"/>
                <a:gd name="T57" fmla="*/ 93 h 169"/>
                <a:gd name="T58" fmla="*/ 55 w 156"/>
                <a:gd name="T59" fmla="*/ 123 h 169"/>
                <a:gd name="T60" fmla="*/ 12 w 156"/>
                <a:gd name="T61" fmla="*/ 78 h 169"/>
                <a:gd name="T62" fmla="*/ 144 w 156"/>
                <a:gd name="T63" fmla="*/ 7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" h="169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12"/>
                    <a:pt x="22" y="142"/>
                    <a:pt x="54" y="15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4" y="166"/>
                    <a:pt x="56" y="169"/>
                    <a:pt x="60" y="169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9" y="169"/>
                    <a:pt x="102" y="166"/>
                    <a:pt x="102" y="163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34" y="142"/>
                    <a:pt x="156" y="112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94" y="142"/>
                  </a:moveTo>
                  <a:cubicBezTo>
                    <a:pt x="92" y="143"/>
                    <a:pt x="90" y="145"/>
                    <a:pt x="90" y="148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6" y="145"/>
                    <a:pt x="64" y="143"/>
                    <a:pt x="61" y="142"/>
                  </a:cubicBezTo>
                  <a:cubicBezTo>
                    <a:pt x="57" y="141"/>
                    <a:pt x="54" y="140"/>
                    <a:pt x="50" y="138"/>
                  </a:cubicBezTo>
                  <a:cubicBezTo>
                    <a:pt x="54" y="136"/>
                    <a:pt x="59" y="135"/>
                    <a:pt x="63" y="133"/>
                  </a:cubicBezTo>
                  <a:cubicBezTo>
                    <a:pt x="65" y="132"/>
                    <a:pt x="67" y="130"/>
                    <a:pt x="67" y="127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08"/>
                    <a:pt x="65" y="106"/>
                    <a:pt x="63" y="105"/>
                  </a:cubicBezTo>
                  <a:cubicBezTo>
                    <a:pt x="63" y="105"/>
                    <a:pt x="58" y="102"/>
                    <a:pt x="58" y="89"/>
                  </a:cubicBezTo>
                  <a:cubicBezTo>
                    <a:pt x="58" y="86"/>
                    <a:pt x="56" y="84"/>
                    <a:pt x="54" y="84"/>
                  </a:cubicBezTo>
                  <a:cubicBezTo>
                    <a:pt x="53" y="83"/>
                    <a:pt x="52" y="80"/>
                    <a:pt x="53" y="78"/>
                  </a:cubicBezTo>
                  <a:cubicBezTo>
                    <a:pt x="56" y="78"/>
                    <a:pt x="58" y="75"/>
                    <a:pt x="58" y="72"/>
                  </a:cubicBezTo>
                  <a:cubicBezTo>
                    <a:pt x="58" y="71"/>
                    <a:pt x="58" y="69"/>
                    <a:pt x="56" y="67"/>
                  </a:cubicBezTo>
                  <a:cubicBezTo>
                    <a:pt x="54" y="60"/>
                    <a:pt x="53" y="58"/>
                    <a:pt x="53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8" y="58"/>
                    <a:pt x="61" y="56"/>
                    <a:pt x="62" y="53"/>
                  </a:cubicBezTo>
                  <a:cubicBezTo>
                    <a:pt x="63" y="48"/>
                    <a:pt x="72" y="44"/>
                    <a:pt x="82" y="44"/>
                  </a:cubicBezTo>
                  <a:cubicBezTo>
                    <a:pt x="92" y="44"/>
                    <a:pt x="100" y="48"/>
                    <a:pt x="102" y="53"/>
                  </a:cubicBezTo>
                  <a:cubicBezTo>
                    <a:pt x="103" y="58"/>
                    <a:pt x="100" y="64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7" y="75"/>
                    <a:pt x="100" y="78"/>
                    <a:pt x="102" y="78"/>
                  </a:cubicBezTo>
                  <a:cubicBezTo>
                    <a:pt x="103" y="78"/>
                    <a:pt x="103" y="79"/>
                    <a:pt x="103" y="79"/>
                  </a:cubicBezTo>
                  <a:cubicBezTo>
                    <a:pt x="103" y="81"/>
                    <a:pt x="102" y="82"/>
                    <a:pt x="102" y="83"/>
                  </a:cubicBezTo>
                  <a:cubicBezTo>
                    <a:pt x="99" y="84"/>
                    <a:pt x="97" y="86"/>
                    <a:pt x="97" y="89"/>
                  </a:cubicBezTo>
                  <a:cubicBezTo>
                    <a:pt x="97" y="101"/>
                    <a:pt x="93" y="104"/>
                    <a:pt x="92" y="105"/>
                  </a:cubicBezTo>
                  <a:cubicBezTo>
                    <a:pt x="90" y="106"/>
                    <a:pt x="89" y="108"/>
                    <a:pt x="89" y="110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89" y="130"/>
                    <a:pt x="90" y="132"/>
                    <a:pt x="92" y="133"/>
                  </a:cubicBezTo>
                  <a:cubicBezTo>
                    <a:pt x="97" y="135"/>
                    <a:pt x="101" y="136"/>
                    <a:pt x="105" y="138"/>
                  </a:cubicBezTo>
                  <a:cubicBezTo>
                    <a:pt x="102" y="140"/>
                    <a:pt x="98" y="141"/>
                    <a:pt x="94" y="142"/>
                  </a:cubicBezTo>
                  <a:close/>
                  <a:moveTo>
                    <a:pt x="118" y="131"/>
                  </a:moveTo>
                  <a:cubicBezTo>
                    <a:pt x="112" y="128"/>
                    <a:pt x="106" y="126"/>
                    <a:pt x="100" y="123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4" y="111"/>
                    <a:pt x="108" y="105"/>
                    <a:pt x="109" y="93"/>
                  </a:cubicBezTo>
                  <a:cubicBezTo>
                    <a:pt x="112" y="90"/>
                    <a:pt x="114" y="85"/>
                    <a:pt x="114" y="80"/>
                  </a:cubicBezTo>
                  <a:cubicBezTo>
                    <a:pt x="114" y="76"/>
                    <a:pt x="114" y="74"/>
                    <a:pt x="112" y="71"/>
                  </a:cubicBezTo>
                  <a:cubicBezTo>
                    <a:pt x="112" y="71"/>
                    <a:pt x="111" y="70"/>
                    <a:pt x="111" y="69"/>
                  </a:cubicBezTo>
                  <a:cubicBezTo>
                    <a:pt x="113" y="65"/>
                    <a:pt x="115" y="57"/>
                    <a:pt x="113" y="50"/>
                  </a:cubicBezTo>
                  <a:cubicBezTo>
                    <a:pt x="110" y="37"/>
                    <a:pt x="94" y="33"/>
                    <a:pt x="82" y="33"/>
                  </a:cubicBezTo>
                  <a:cubicBezTo>
                    <a:pt x="71" y="33"/>
                    <a:pt x="58" y="36"/>
                    <a:pt x="53" y="45"/>
                  </a:cubicBezTo>
                  <a:cubicBezTo>
                    <a:pt x="49" y="45"/>
                    <a:pt x="46" y="46"/>
                    <a:pt x="44" y="49"/>
                  </a:cubicBezTo>
                  <a:cubicBezTo>
                    <a:pt x="39" y="55"/>
                    <a:pt x="42" y="64"/>
                    <a:pt x="45" y="69"/>
                  </a:cubicBezTo>
                  <a:cubicBezTo>
                    <a:pt x="44" y="70"/>
                    <a:pt x="44" y="71"/>
                    <a:pt x="43" y="71"/>
                  </a:cubicBezTo>
                  <a:cubicBezTo>
                    <a:pt x="42" y="74"/>
                    <a:pt x="41" y="77"/>
                    <a:pt x="41" y="80"/>
                  </a:cubicBezTo>
                  <a:cubicBezTo>
                    <a:pt x="41" y="85"/>
                    <a:pt x="43" y="90"/>
                    <a:pt x="46" y="93"/>
                  </a:cubicBezTo>
                  <a:cubicBezTo>
                    <a:pt x="47" y="105"/>
                    <a:pt x="51" y="111"/>
                    <a:pt x="55" y="114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49" y="126"/>
                    <a:pt x="43" y="128"/>
                    <a:pt x="38" y="131"/>
                  </a:cubicBezTo>
                  <a:cubicBezTo>
                    <a:pt x="22" y="119"/>
                    <a:pt x="12" y="100"/>
                    <a:pt x="12" y="78"/>
                  </a:cubicBezTo>
                  <a:cubicBezTo>
                    <a:pt x="12" y="42"/>
                    <a:pt x="41" y="12"/>
                    <a:pt x="78" y="12"/>
                  </a:cubicBezTo>
                  <a:cubicBezTo>
                    <a:pt x="114" y="12"/>
                    <a:pt x="144" y="42"/>
                    <a:pt x="144" y="78"/>
                  </a:cubicBezTo>
                  <a:cubicBezTo>
                    <a:pt x="144" y="100"/>
                    <a:pt x="134" y="119"/>
                    <a:pt x="118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4" name="Freeform 85">
              <a:extLst>
                <a:ext uri="{FF2B5EF4-FFF2-40B4-BE49-F238E27FC236}">
                  <a16:creationId xmlns:a16="http://schemas.microsoft.com/office/drawing/2014/main" id="{16B4A2A5-EFF3-D844-8BFB-D9FC0A67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" y="2288"/>
              <a:ext cx="36" cy="18"/>
            </a:xfrm>
            <a:custGeom>
              <a:avLst/>
              <a:gdLst>
                <a:gd name="T0" fmla="*/ 18 w 24"/>
                <a:gd name="T1" fmla="*/ 0 h 12"/>
                <a:gd name="T2" fmla="*/ 6 w 24"/>
                <a:gd name="T3" fmla="*/ 0 h 12"/>
                <a:gd name="T4" fmla="*/ 0 w 24"/>
                <a:gd name="T5" fmla="*/ 6 h 12"/>
                <a:gd name="T6" fmla="*/ 6 w 24"/>
                <a:gd name="T7" fmla="*/ 12 h 12"/>
                <a:gd name="T8" fmla="*/ 18 w 24"/>
                <a:gd name="T9" fmla="*/ 12 h 12"/>
                <a:gd name="T10" fmla="*/ 24 w 24"/>
                <a:gd name="T11" fmla="*/ 6 h 12"/>
                <a:gd name="T12" fmla="*/ 18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9"/>
                    <a:pt x="24" y="6"/>
                  </a:cubicBezTo>
                  <a:cubicBezTo>
                    <a:pt x="24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5" name="Freeform 86">
              <a:extLst>
                <a:ext uri="{FF2B5EF4-FFF2-40B4-BE49-F238E27FC236}">
                  <a16:creationId xmlns:a16="http://schemas.microsoft.com/office/drawing/2014/main" id="{01032911-E44E-6A44-B3AE-2C20E895B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2252"/>
              <a:ext cx="74" cy="18"/>
            </a:xfrm>
            <a:custGeom>
              <a:avLst/>
              <a:gdLst>
                <a:gd name="T0" fmla="*/ 42 w 48"/>
                <a:gd name="T1" fmla="*/ 0 h 12"/>
                <a:gd name="T2" fmla="*/ 6 w 48"/>
                <a:gd name="T3" fmla="*/ 0 h 12"/>
                <a:gd name="T4" fmla="*/ 0 w 48"/>
                <a:gd name="T5" fmla="*/ 6 h 12"/>
                <a:gd name="T6" fmla="*/ 6 w 48"/>
                <a:gd name="T7" fmla="*/ 12 h 12"/>
                <a:gd name="T8" fmla="*/ 42 w 48"/>
                <a:gd name="T9" fmla="*/ 12 h 12"/>
                <a:gd name="T10" fmla="*/ 48 w 48"/>
                <a:gd name="T11" fmla="*/ 6 h 12"/>
                <a:gd name="T12" fmla="*/ 42 w 4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5" y="12"/>
                    <a:pt x="48" y="9"/>
                    <a:pt x="48" y="6"/>
                  </a:cubicBezTo>
                  <a:cubicBezTo>
                    <a:pt x="48" y="2"/>
                    <a:pt x="45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6" name="Freeform 87">
              <a:extLst>
                <a:ext uri="{FF2B5EF4-FFF2-40B4-BE49-F238E27FC236}">
                  <a16:creationId xmlns:a16="http://schemas.microsoft.com/office/drawing/2014/main" id="{329745C6-8CE0-9B43-A51F-DC7EC13E0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1910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12 w 12"/>
                <a:gd name="T3" fmla="*/ 30 h 36"/>
                <a:gd name="T4" fmla="*/ 12 w 12"/>
                <a:gd name="T5" fmla="*/ 6 h 36"/>
                <a:gd name="T6" fmla="*/ 6 w 12"/>
                <a:gd name="T7" fmla="*/ 0 h 36"/>
                <a:gd name="T8" fmla="*/ 0 w 12"/>
                <a:gd name="T9" fmla="*/ 6 h 36"/>
                <a:gd name="T10" fmla="*/ 0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2" y="36"/>
                    <a:pt x="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7" name="Freeform 88">
              <a:extLst>
                <a:ext uri="{FF2B5EF4-FFF2-40B4-BE49-F238E27FC236}">
                  <a16:creationId xmlns:a16="http://schemas.microsoft.com/office/drawing/2014/main" id="{8FA27E58-1649-0041-A7D0-1488B173F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10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8" name="Freeform 89">
              <a:extLst>
                <a:ext uri="{FF2B5EF4-FFF2-40B4-BE49-F238E27FC236}">
                  <a16:creationId xmlns:a16="http://schemas.microsoft.com/office/drawing/2014/main" id="{09F7C906-F808-E349-BEC7-3B3085AFF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6" y="10"/>
                    <a:pt x="36" y="6"/>
                  </a:cubicBezTo>
                  <a:cubicBezTo>
                    <a:pt x="36" y="3"/>
                    <a:pt x="34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9" name="Freeform 90">
              <a:extLst>
                <a:ext uri="{FF2B5EF4-FFF2-40B4-BE49-F238E27FC236}">
                  <a16:creationId xmlns:a16="http://schemas.microsoft.com/office/drawing/2014/main" id="{7A702297-D13A-8649-B1E4-169139C5B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949"/>
              <a:ext cx="58" cy="57"/>
            </a:xfrm>
            <a:custGeom>
              <a:avLst/>
              <a:gdLst>
                <a:gd name="T0" fmla="*/ 27 w 38"/>
                <a:gd name="T1" fmla="*/ 37 h 38"/>
                <a:gd name="T2" fmla="*/ 32 w 38"/>
                <a:gd name="T3" fmla="*/ 38 h 38"/>
                <a:gd name="T4" fmla="*/ 36 w 38"/>
                <a:gd name="T5" fmla="*/ 37 h 38"/>
                <a:gd name="T6" fmla="*/ 36 w 38"/>
                <a:gd name="T7" fmla="*/ 28 h 38"/>
                <a:gd name="T8" fmla="*/ 10 w 38"/>
                <a:gd name="T9" fmla="*/ 3 h 38"/>
                <a:gd name="T10" fmla="*/ 2 w 38"/>
                <a:gd name="T11" fmla="*/ 3 h 38"/>
                <a:gd name="T12" fmla="*/ 2 w 38"/>
                <a:gd name="T13" fmla="*/ 11 h 38"/>
                <a:gd name="T14" fmla="*/ 27 w 38"/>
                <a:gd name="T15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27" y="37"/>
                  </a:moveTo>
                  <a:cubicBezTo>
                    <a:pt x="29" y="38"/>
                    <a:pt x="30" y="38"/>
                    <a:pt x="32" y="38"/>
                  </a:cubicBezTo>
                  <a:cubicBezTo>
                    <a:pt x="33" y="38"/>
                    <a:pt x="35" y="38"/>
                    <a:pt x="36" y="37"/>
                  </a:cubicBezTo>
                  <a:cubicBezTo>
                    <a:pt x="38" y="34"/>
                    <a:pt x="38" y="31"/>
                    <a:pt x="36" y="2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70" name="Freeform 91">
              <a:extLst>
                <a:ext uri="{FF2B5EF4-FFF2-40B4-BE49-F238E27FC236}">
                  <a16:creationId xmlns:a16="http://schemas.microsoft.com/office/drawing/2014/main" id="{B529D1D4-ACB6-4044-80CA-AB16AF0C4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1949"/>
              <a:ext cx="60" cy="57"/>
            </a:xfrm>
            <a:custGeom>
              <a:avLst/>
              <a:gdLst>
                <a:gd name="T0" fmla="*/ 7 w 39"/>
                <a:gd name="T1" fmla="*/ 38 h 38"/>
                <a:gd name="T2" fmla="*/ 11 w 39"/>
                <a:gd name="T3" fmla="*/ 37 h 38"/>
                <a:gd name="T4" fmla="*/ 36 w 39"/>
                <a:gd name="T5" fmla="*/ 11 h 38"/>
                <a:gd name="T6" fmla="*/ 36 w 39"/>
                <a:gd name="T7" fmla="*/ 3 h 38"/>
                <a:gd name="T8" fmla="*/ 28 w 39"/>
                <a:gd name="T9" fmla="*/ 3 h 38"/>
                <a:gd name="T10" fmla="*/ 2 w 39"/>
                <a:gd name="T11" fmla="*/ 28 h 38"/>
                <a:gd name="T12" fmla="*/ 2 w 39"/>
                <a:gd name="T13" fmla="*/ 37 h 38"/>
                <a:gd name="T14" fmla="*/ 7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7" y="38"/>
                  </a:moveTo>
                  <a:cubicBezTo>
                    <a:pt x="8" y="38"/>
                    <a:pt x="10" y="38"/>
                    <a:pt x="11" y="3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9" y="9"/>
                    <a:pt x="39" y="5"/>
                    <a:pt x="36" y="3"/>
                  </a:cubicBezTo>
                  <a:cubicBezTo>
                    <a:pt x="34" y="0"/>
                    <a:pt x="30" y="0"/>
                    <a:pt x="28" y="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4" y="38"/>
                    <a:pt x="5" y="38"/>
                    <a:pt x="7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371" name="Group 56">
            <a:extLst>
              <a:ext uri="{FF2B5EF4-FFF2-40B4-BE49-F238E27FC236}">
                <a16:creationId xmlns:a16="http://schemas.microsoft.com/office/drawing/2014/main" id="{754010E9-6578-4145-B63E-FE551FCF0B3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00111" y="1923077"/>
            <a:ext cx="513762" cy="513760"/>
            <a:chOff x="6721" y="600"/>
            <a:chExt cx="426" cy="426"/>
          </a:xfrm>
          <a:solidFill>
            <a:schemeClr val="accent4"/>
          </a:solidFill>
        </p:grpSpPr>
        <p:sp>
          <p:nvSpPr>
            <p:cNvPr id="372" name="Freeform 57">
              <a:extLst>
                <a:ext uri="{FF2B5EF4-FFF2-40B4-BE49-F238E27FC236}">
                  <a16:creationId xmlns:a16="http://schemas.microsoft.com/office/drawing/2014/main" id="{E54CC8A3-2BE8-4348-8408-7A6C774ED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" y="600"/>
              <a:ext cx="426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282 w 288"/>
                <a:gd name="T9" fmla="*/ 150 h 288"/>
                <a:gd name="T10" fmla="*/ 276 w 288"/>
                <a:gd name="T11" fmla="*/ 144 h 288"/>
                <a:gd name="T12" fmla="*/ 144 w 288"/>
                <a:gd name="T13" fmla="*/ 12 h 288"/>
                <a:gd name="T14" fmla="*/ 12 w 288"/>
                <a:gd name="T15" fmla="*/ 144 h 288"/>
                <a:gd name="T16" fmla="*/ 144 w 288"/>
                <a:gd name="T17" fmla="*/ 276 h 288"/>
                <a:gd name="T18" fmla="*/ 190 w 288"/>
                <a:gd name="T19" fmla="*/ 268 h 288"/>
                <a:gd name="T20" fmla="*/ 198 w 288"/>
                <a:gd name="T21" fmla="*/ 272 h 288"/>
                <a:gd name="T22" fmla="*/ 194 w 288"/>
                <a:gd name="T23" fmla="*/ 280 h 288"/>
                <a:gd name="T24" fmla="*/ 144 w 288"/>
                <a:gd name="T2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4" y="0"/>
                    <a:pt x="288" y="65"/>
                    <a:pt x="288" y="144"/>
                  </a:cubicBezTo>
                  <a:cubicBezTo>
                    <a:pt x="288" y="148"/>
                    <a:pt x="286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2" y="12"/>
                    <a:pt x="12" y="71"/>
                    <a:pt x="12" y="144"/>
                  </a:cubicBezTo>
                  <a:cubicBezTo>
                    <a:pt x="12" y="217"/>
                    <a:pt x="72" y="276"/>
                    <a:pt x="144" y="276"/>
                  </a:cubicBezTo>
                  <a:cubicBezTo>
                    <a:pt x="160" y="276"/>
                    <a:pt x="175" y="274"/>
                    <a:pt x="190" y="268"/>
                  </a:cubicBezTo>
                  <a:cubicBezTo>
                    <a:pt x="193" y="267"/>
                    <a:pt x="196" y="269"/>
                    <a:pt x="198" y="272"/>
                  </a:cubicBezTo>
                  <a:cubicBezTo>
                    <a:pt x="199" y="275"/>
                    <a:pt x="197" y="278"/>
                    <a:pt x="194" y="280"/>
                  </a:cubicBezTo>
                  <a:cubicBezTo>
                    <a:pt x="178" y="285"/>
                    <a:pt x="161" y="288"/>
                    <a:pt x="144" y="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  <p:sp>
          <p:nvSpPr>
            <p:cNvPr id="373" name="Freeform 58">
              <a:extLst>
                <a:ext uri="{FF2B5EF4-FFF2-40B4-BE49-F238E27FC236}">
                  <a16:creationId xmlns:a16="http://schemas.microsoft.com/office/drawing/2014/main" id="{468ADAAF-C6DA-A647-AC52-16E1AB8E8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7" y="813"/>
              <a:ext cx="160" cy="213"/>
            </a:xfrm>
            <a:custGeom>
              <a:avLst/>
              <a:gdLst>
                <a:gd name="T0" fmla="*/ 54 w 108"/>
                <a:gd name="T1" fmla="*/ 144 h 144"/>
                <a:gd name="T2" fmla="*/ 50 w 108"/>
                <a:gd name="T3" fmla="*/ 142 h 144"/>
                <a:gd name="T4" fmla="*/ 0 w 108"/>
                <a:gd name="T5" fmla="*/ 54 h 144"/>
                <a:gd name="T6" fmla="*/ 54 w 108"/>
                <a:gd name="T7" fmla="*/ 0 h 144"/>
                <a:gd name="T8" fmla="*/ 108 w 108"/>
                <a:gd name="T9" fmla="*/ 54 h 144"/>
                <a:gd name="T10" fmla="*/ 59 w 108"/>
                <a:gd name="T11" fmla="*/ 142 h 144"/>
                <a:gd name="T12" fmla="*/ 54 w 108"/>
                <a:gd name="T13" fmla="*/ 144 h 144"/>
                <a:gd name="T14" fmla="*/ 54 w 108"/>
                <a:gd name="T15" fmla="*/ 12 h 144"/>
                <a:gd name="T16" fmla="*/ 12 w 108"/>
                <a:gd name="T17" fmla="*/ 54 h 144"/>
                <a:gd name="T18" fmla="*/ 54 w 108"/>
                <a:gd name="T19" fmla="*/ 129 h 144"/>
                <a:gd name="T20" fmla="*/ 96 w 108"/>
                <a:gd name="T21" fmla="*/ 54 h 144"/>
                <a:gd name="T22" fmla="*/ 54 w 108"/>
                <a:gd name="T23" fmla="*/ 1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44">
                  <a:moveTo>
                    <a:pt x="54" y="144"/>
                  </a:moveTo>
                  <a:cubicBezTo>
                    <a:pt x="53" y="144"/>
                    <a:pt x="51" y="143"/>
                    <a:pt x="50" y="142"/>
                  </a:cubicBezTo>
                  <a:cubicBezTo>
                    <a:pt x="45" y="136"/>
                    <a:pt x="0" y="82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2"/>
                    <a:pt x="64" y="136"/>
                    <a:pt x="59" y="142"/>
                  </a:cubicBezTo>
                  <a:cubicBezTo>
                    <a:pt x="58" y="143"/>
                    <a:pt x="56" y="144"/>
                    <a:pt x="54" y="144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2"/>
                    <a:pt x="40" y="110"/>
                    <a:pt x="54" y="129"/>
                  </a:cubicBezTo>
                  <a:cubicBezTo>
                    <a:pt x="69" y="110"/>
                    <a:pt x="96" y="72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  <p:sp>
          <p:nvSpPr>
            <p:cNvPr id="374" name="Freeform 59">
              <a:extLst>
                <a:ext uri="{FF2B5EF4-FFF2-40B4-BE49-F238E27FC236}">
                  <a16:creationId xmlns:a16="http://schemas.microsoft.com/office/drawing/2014/main" id="{1D2D45F1-2BA4-144E-BFD4-CF2AE4D80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2" y="857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8"/>
                    <a:pt x="12" y="24"/>
                  </a:cubicBezTo>
                  <a:cubicBezTo>
                    <a:pt x="12" y="31"/>
                    <a:pt x="18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  <p:sp>
          <p:nvSpPr>
            <p:cNvPr id="375" name="Freeform 60">
              <a:extLst>
                <a:ext uri="{FF2B5EF4-FFF2-40B4-BE49-F238E27FC236}">
                  <a16:creationId xmlns:a16="http://schemas.microsoft.com/office/drawing/2014/main" id="{B9008D23-F674-6448-903D-C3B5D32E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" y="607"/>
              <a:ext cx="213" cy="313"/>
            </a:xfrm>
            <a:custGeom>
              <a:avLst/>
              <a:gdLst>
                <a:gd name="T0" fmla="*/ 66 w 144"/>
                <a:gd name="T1" fmla="*/ 211 h 211"/>
                <a:gd name="T2" fmla="*/ 60 w 144"/>
                <a:gd name="T3" fmla="*/ 205 h 211"/>
                <a:gd name="T4" fmla="*/ 60 w 144"/>
                <a:gd name="T5" fmla="*/ 178 h 211"/>
                <a:gd name="T6" fmla="*/ 3 w 144"/>
                <a:gd name="T7" fmla="*/ 132 h 211"/>
                <a:gd name="T8" fmla="*/ 1 w 144"/>
                <a:gd name="T9" fmla="*/ 124 h 211"/>
                <a:gd name="T10" fmla="*/ 28 w 144"/>
                <a:gd name="T11" fmla="*/ 82 h 211"/>
                <a:gd name="T12" fmla="*/ 33 w 144"/>
                <a:gd name="T13" fmla="*/ 79 h 211"/>
                <a:gd name="T14" fmla="*/ 96 w 144"/>
                <a:gd name="T15" fmla="*/ 79 h 211"/>
                <a:gd name="T16" fmla="*/ 96 w 144"/>
                <a:gd name="T17" fmla="*/ 52 h 211"/>
                <a:gd name="T18" fmla="*/ 81 w 144"/>
                <a:gd name="T19" fmla="*/ 42 h 211"/>
                <a:gd name="T20" fmla="*/ 78 w 144"/>
                <a:gd name="T21" fmla="*/ 37 h 211"/>
                <a:gd name="T22" fmla="*/ 81 w 144"/>
                <a:gd name="T23" fmla="*/ 32 h 211"/>
                <a:gd name="T24" fmla="*/ 134 w 144"/>
                <a:gd name="T25" fmla="*/ 2 h 211"/>
                <a:gd name="T26" fmla="*/ 142 w 144"/>
                <a:gd name="T27" fmla="*/ 4 h 211"/>
                <a:gd name="T28" fmla="*/ 140 w 144"/>
                <a:gd name="T29" fmla="*/ 12 h 211"/>
                <a:gd name="T30" fmla="*/ 96 w 144"/>
                <a:gd name="T31" fmla="*/ 38 h 211"/>
                <a:gd name="T32" fmla="*/ 106 w 144"/>
                <a:gd name="T33" fmla="*/ 44 h 211"/>
                <a:gd name="T34" fmla="*/ 108 w 144"/>
                <a:gd name="T35" fmla="*/ 49 h 211"/>
                <a:gd name="T36" fmla="*/ 108 w 144"/>
                <a:gd name="T37" fmla="*/ 85 h 211"/>
                <a:gd name="T38" fmla="*/ 102 w 144"/>
                <a:gd name="T39" fmla="*/ 91 h 211"/>
                <a:gd name="T40" fmla="*/ 37 w 144"/>
                <a:gd name="T41" fmla="*/ 91 h 211"/>
                <a:gd name="T42" fmla="*/ 14 w 144"/>
                <a:gd name="T43" fmla="*/ 126 h 211"/>
                <a:gd name="T44" fmla="*/ 70 w 144"/>
                <a:gd name="T45" fmla="*/ 171 h 211"/>
                <a:gd name="T46" fmla="*/ 72 w 144"/>
                <a:gd name="T47" fmla="*/ 175 h 211"/>
                <a:gd name="T48" fmla="*/ 72 w 144"/>
                <a:gd name="T49" fmla="*/ 205 h 211"/>
                <a:gd name="T50" fmla="*/ 66 w 144"/>
                <a:gd name="T5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211">
                  <a:moveTo>
                    <a:pt x="66" y="211"/>
                  </a:moveTo>
                  <a:cubicBezTo>
                    <a:pt x="63" y="211"/>
                    <a:pt x="60" y="209"/>
                    <a:pt x="60" y="205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0" y="130"/>
                    <a:pt x="0" y="127"/>
                    <a:pt x="1" y="124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0"/>
                    <a:pt x="31" y="79"/>
                    <a:pt x="33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79" y="41"/>
                    <a:pt x="78" y="39"/>
                    <a:pt x="78" y="37"/>
                  </a:cubicBezTo>
                  <a:cubicBezTo>
                    <a:pt x="79" y="35"/>
                    <a:pt x="80" y="33"/>
                    <a:pt x="81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0" y="1"/>
                    <a:pt x="142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7" y="45"/>
                    <a:pt x="108" y="47"/>
                    <a:pt x="108" y="49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89"/>
                    <a:pt x="106" y="91"/>
                    <a:pt x="102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2" y="172"/>
                    <a:pt x="72" y="173"/>
                    <a:pt x="72" y="175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9"/>
                    <a:pt x="70" y="211"/>
                    <a:pt x="66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  <p:sp>
          <p:nvSpPr>
            <p:cNvPr id="376" name="Freeform 61">
              <a:extLst>
                <a:ext uri="{FF2B5EF4-FFF2-40B4-BE49-F238E27FC236}">
                  <a16:creationId xmlns:a16="http://schemas.microsoft.com/office/drawing/2014/main" id="{81B4FE17-16E8-1D46-A84D-C61DF767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" y="665"/>
              <a:ext cx="112" cy="108"/>
            </a:xfrm>
            <a:custGeom>
              <a:avLst/>
              <a:gdLst>
                <a:gd name="T0" fmla="*/ 6 w 76"/>
                <a:gd name="T1" fmla="*/ 73 h 73"/>
                <a:gd name="T2" fmla="*/ 2 w 76"/>
                <a:gd name="T3" fmla="*/ 71 h 73"/>
                <a:gd name="T4" fmla="*/ 2 w 76"/>
                <a:gd name="T5" fmla="*/ 63 h 73"/>
                <a:gd name="T6" fmla="*/ 23 w 76"/>
                <a:gd name="T7" fmla="*/ 42 h 73"/>
                <a:gd name="T8" fmla="*/ 27 w 76"/>
                <a:gd name="T9" fmla="*/ 40 h 73"/>
                <a:gd name="T10" fmla="*/ 45 w 76"/>
                <a:gd name="T11" fmla="*/ 40 h 73"/>
                <a:gd name="T12" fmla="*/ 64 w 76"/>
                <a:gd name="T13" fmla="*/ 4 h 73"/>
                <a:gd name="T14" fmla="*/ 72 w 76"/>
                <a:gd name="T15" fmla="*/ 2 h 73"/>
                <a:gd name="T16" fmla="*/ 75 w 76"/>
                <a:gd name="T17" fmla="*/ 10 h 73"/>
                <a:gd name="T18" fmla="*/ 54 w 76"/>
                <a:gd name="T19" fmla="*/ 49 h 73"/>
                <a:gd name="T20" fmla="*/ 48 w 76"/>
                <a:gd name="T21" fmla="*/ 52 h 73"/>
                <a:gd name="T22" fmla="*/ 30 w 76"/>
                <a:gd name="T23" fmla="*/ 52 h 73"/>
                <a:gd name="T24" fmla="*/ 11 w 76"/>
                <a:gd name="T25" fmla="*/ 71 h 73"/>
                <a:gd name="T26" fmla="*/ 6 w 76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3">
                  <a:moveTo>
                    <a:pt x="6" y="73"/>
                  </a:moveTo>
                  <a:cubicBezTo>
                    <a:pt x="5" y="73"/>
                    <a:pt x="3" y="73"/>
                    <a:pt x="2" y="71"/>
                  </a:cubicBezTo>
                  <a:cubicBezTo>
                    <a:pt x="0" y="69"/>
                    <a:pt x="0" y="65"/>
                    <a:pt x="2" y="6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7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6" y="2"/>
                    <a:pt x="69" y="0"/>
                    <a:pt x="72" y="2"/>
                  </a:cubicBezTo>
                  <a:cubicBezTo>
                    <a:pt x="75" y="4"/>
                    <a:pt x="76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8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8" y="73"/>
                    <a:pt x="6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439B37-7E18-2D43-9C03-BCA23C9C27E0}"/>
              </a:ext>
            </a:extLst>
          </p:cNvPr>
          <p:cNvSpPr txBox="1"/>
          <p:nvPr userDrawn="1"/>
        </p:nvSpPr>
        <p:spPr>
          <a:xfrm>
            <a:off x="4732020" y="20802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4164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F8B5E-9F79-45C6-A0DB-2647A494E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25E60A-D1FA-4516-86E7-E4DDC3640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57FBD-0F19-4BA9-8D59-30B3142339D0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E590B-7720-43CE-B31D-98F4F5C13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9A3E0-69B6-475F-A220-A79C470FF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7A4CA-7003-4505-8BF6-DA673A52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918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65133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1B314B-956A-4DCA-A641-2902B6C27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57FBD-0F19-4BA9-8D59-30B3142339D0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8D96D-795D-4728-9211-6D5E4126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1F8B1-716D-4479-93C2-52F9FE4D5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7A4CA-7003-4505-8BF6-DA673A52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54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12AA-DDDA-42DF-BE0A-291AF96F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3AFD0-26DE-498B-AA6F-99ACC27AC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CFDF7-0B9B-4D3C-82A8-8CD4B2631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C28BF-4F68-474B-B1CB-974AAD0B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57FBD-0F19-4BA9-8D59-30B3142339D0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7CCAF-FC6D-48B2-AF0D-FE23E9AD5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385C1-0C5C-4EA2-A887-9F0747E3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7A4CA-7003-4505-8BF6-DA673A52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9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93C0-9D6C-4057-9C5B-00DB43574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B02714-19C9-4C72-9935-DD6F9E5B0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CFDF1-4796-47AB-9A4B-983A715BD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4F6BC-3266-47F3-89BC-1570F953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57FBD-0F19-4BA9-8D59-30B3142339D0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08336-22BB-4495-B100-8181BE1F1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ABF93-18C3-4452-9D6D-5EDE4BFA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7A4CA-7003-4505-8BF6-DA673A52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image" Target="../media/image3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EE754D-3D8E-487F-BCE8-27515959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C6847-0110-41ED-A87C-A30AEDC27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3FBDE-A3E9-42BA-801F-9AB35072A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57FBD-0F19-4BA9-8D59-30B3142339D0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668C1-A2FF-4C37-B5F9-9A0EDFE57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BB81-472D-41A3-B484-97D9DE7D3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7A4CA-7003-4505-8BF6-DA673A528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7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(copy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  <a:p>
            <a:pPr lvl="5"/>
            <a:r>
              <a:rPr lang="en-US" dirty="0"/>
              <a:t>Sixth level (copy 16pt)</a:t>
            </a:r>
          </a:p>
          <a:p>
            <a:pPr lvl="6"/>
            <a:r>
              <a:rPr lang="en-US" dirty="0"/>
              <a:t>Seventh level (small copy 12pt)</a:t>
            </a:r>
          </a:p>
          <a:p>
            <a:pPr lvl="7"/>
            <a:r>
              <a:rPr lang="en-US" dirty="0"/>
              <a:t>EIGHT LEVEL (DESCRIPTOR 10PT)</a:t>
            </a:r>
          </a:p>
          <a:p>
            <a:pPr lvl="8"/>
            <a:r>
              <a:rPr lang="en-US" dirty="0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CDE1A5-7B8C-446C-B047-DEF343C830D4}" type="datetime2">
              <a:rPr lang="en-US" smtClean="0"/>
              <a:t>Thursday, April 29, 2021</a:t>
            </a:fld>
            <a:endParaRPr lang="en-US" dirty="0"/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 userDrawn="1"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00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2" orient="horz" pos="3976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5" orient="horz" pos="4148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20011/session/viewhtml1a454534768f0/index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Full Frame Shot Of Palm Trees At Night">
            <a:extLst>
              <a:ext uri="{FF2B5EF4-FFF2-40B4-BE49-F238E27FC236}">
                <a16:creationId xmlns:a16="http://schemas.microsoft.com/office/drawing/2014/main" id="{FBD4E573-14B4-4967-AEEA-12F137000E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76"/>
          <a:stretch/>
        </p:blipFill>
        <p:spPr>
          <a:xfrm>
            <a:off x="0" y="-303154"/>
            <a:ext cx="12192000" cy="71611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5CA9A67-20A6-CE48-96E5-711955EA3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81001"/>
            <a:ext cx="10911395" cy="247649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Human Mobility x Invasive Species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Networks, Mobility, and Nationwide Prevention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3BE11-BDEE-1D4E-B1A3-7711667067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4435945"/>
            <a:ext cx="3253153" cy="1936280"/>
          </a:xfrm>
        </p:spPr>
        <p:txBody>
          <a:bodyPr>
            <a:normAutofit/>
          </a:bodyPr>
          <a:lstStyle/>
          <a:p>
            <a:r>
              <a:rPr lang="en-US"/>
              <a:t>Presenter: Collin Schwantes</a:t>
            </a:r>
            <a:endParaRPr lang="en-US" err="1"/>
          </a:p>
          <a:p>
            <a:r>
              <a:rPr lang="en-US"/>
              <a:t>Daniel Duong</a:t>
            </a:r>
          </a:p>
          <a:p>
            <a:r>
              <a:rPr lang="en-US"/>
              <a:t>Arjun Saravanan</a:t>
            </a:r>
          </a:p>
          <a:p>
            <a:r>
              <a:rPr lang="en-US"/>
              <a:t>Marjorie Willner</a:t>
            </a:r>
          </a:p>
          <a:p>
            <a:r>
              <a:rPr lang="en-US"/>
              <a:t>Tracey  </a:t>
            </a:r>
            <a:r>
              <a:rPr lang="en-US" err="1"/>
              <a:t>Zhai</a:t>
            </a:r>
            <a:endParaRPr lang="en-US"/>
          </a:p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FD2D97D-38C5-254D-99F5-B2AF840A63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Cuebiq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Hackathon</a:t>
            </a:r>
          </a:p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24 March 2021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35298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E70541-D830-4813-9BA0-1C0B54590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57" t="39237" r="14531" b="28117"/>
          <a:stretch/>
        </p:blipFill>
        <p:spPr>
          <a:xfrm>
            <a:off x="4592873" y="1933492"/>
            <a:ext cx="7218126" cy="4427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7B0029-9F0B-4B0C-9B41-6B4F95FC7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664" r="57269"/>
          <a:stretch/>
        </p:blipFill>
        <p:spPr>
          <a:xfrm>
            <a:off x="382615" y="4917733"/>
            <a:ext cx="6320770" cy="18105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A1E40-C642-43EA-8C96-49357FF2A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90832"/>
            <a:ext cx="11430000" cy="990600"/>
          </a:xfrm>
        </p:spPr>
        <p:txBody>
          <a:bodyPr/>
          <a:lstStyle/>
          <a:p>
            <a:r>
              <a:rPr lang="en-US"/>
              <a:t>Park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82FF3-883C-424F-9736-1AA59002AB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81433"/>
            <a:ext cx="11430000" cy="49403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b="1"/>
              <a:t>Parks with the most visitors (upper quartile) as reported by NPS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8F8E583-CE52-46AD-92BD-8A97BF6BE2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8643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194CC-9B8D-4488-BEA4-B9524CD5A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73" r="57475" b="60762"/>
          <a:stretch/>
        </p:blipFill>
        <p:spPr>
          <a:xfrm>
            <a:off x="958400" y="1802865"/>
            <a:ext cx="3240376" cy="1635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B82DC8-801C-4D1D-A4E1-DD6F4659C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2" t="65409" r="70540" b="23792"/>
          <a:stretch/>
        </p:blipFill>
        <p:spPr>
          <a:xfrm>
            <a:off x="1268963" y="3597044"/>
            <a:ext cx="3664382" cy="12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94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357A0A-BB82-4085-AADF-B976324F5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552" y="316854"/>
            <a:ext cx="7295448" cy="62242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670742-DA50-4287-B6DF-CA77B461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Spatial Network of Parks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FD100-921C-44D0-8E2F-983B1EB5D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391" r="57269" b="2305"/>
          <a:stretch/>
        </p:blipFill>
        <p:spPr>
          <a:xfrm>
            <a:off x="2516146" y="5454401"/>
            <a:ext cx="6284115" cy="790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E310E9-A978-47FB-BB1C-403B77B3FB30}"/>
              </a:ext>
            </a:extLst>
          </p:cNvPr>
          <p:cNvSpPr txBox="1"/>
          <p:nvPr/>
        </p:nvSpPr>
        <p:spPr>
          <a:xfrm>
            <a:off x="739380" y="1570838"/>
            <a:ext cx="5356620" cy="338554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noProof="0" dirty="0"/>
              <a:t>Used Voronoi polygons to </a:t>
            </a:r>
            <a:br>
              <a:rPr lang="en-US" sz="2000" b="1" noProof="0" dirty="0"/>
            </a:br>
            <a:r>
              <a:rPr lang="en-US" sz="2000" b="1" noProof="0" dirty="0"/>
              <a:t>establish neighborhoods</a:t>
            </a:r>
          </a:p>
          <a:p>
            <a:pPr algn="l" defTabSz="228600">
              <a:spcAft>
                <a:spcPts val="1200"/>
              </a:spcAft>
            </a:pPr>
            <a:endParaRPr lang="en-US" sz="2000" b="1" dirty="0">
              <a:cs typeface="Arial"/>
            </a:endParaRPr>
          </a:p>
          <a:p>
            <a:pPr marL="342900" indent="-34290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noProof="0" dirty="0"/>
              <a:t>Removed </a:t>
            </a:r>
            <a:r>
              <a:rPr lang="en-US" sz="2000" b="1" dirty="0"/>
              <a:t>edges if distance between parks is greater than 400 miles</a:t>
            </a:r>
          </a:p>
          <a:p>
            <a:pPr algn="l" defTabSz="228600">
              <a:spcAft>
                <a:spcPts val="1200"/>
              </a:spcAft>
            </a:pPr>
            <a:endParaRPr lang="en-US" sz="2000" b="1" dirty="0">
              <a:cs typeface="Arial"/>
            </a:endParaRPr>
          </a:p>
          <a:p>
            <a:pPr marL="342900" indent="-34290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noProof="0" dirty="0"/>
              <a:t>Expect to see greater connectivity</a:t>
            </a:r>
            <a:br>
              <a:rPr lang="en-US" sz="2000" b="1" dirty="0"/>
            </a:br>
            <a:r>
              <a:rPr lang="en-US" sz="2000" b="1" dirty="0"/>
              <a:t>between larger regions after adding</a:t>
            </a:r>
            <a:br>
              <a:rPr lang="en-US" sz="2000" b="1" dirty="0"/>
            </a:br>
            <a:r>
              <a:rPr lang="en-US" sz="2000" b="1" dirty="0"/>
              <a:t>mobility data</a:t>
            </a:r>
            <a:endParaRPr lang="en-US" sz="2000" b="1" noProof="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7885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1756-2C9E-314A-9425-31BA23FB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A6938-5C00-C04A-84F8-7A56472F05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0698" y="2287009"/>
            <a:ext cx="5155236" cy="4940300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  <a:latin typeface="+mj-lt"/>
              </a:rPr>
              <a:t>Dataset</a:t>
            </a:r>
            <a:endParaRPr lang="en-US" sz="2800" b="1" dirty="0">
              <a:solidFill>
                <a:schemeClr val="accent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Timeframe Analyzed </a:t>
            </a:r>
          </a:p>
          <a:p>
            <a:pPr marL="914400" lvl="2" indent="-457200"/>
            <a:r>
              <a:rPr lang="en-US" b="1" dirty="0"/>
              <a:t>January 1</a:t>
            </a:r>
            <a:r>
              <a:rPr lang="en-US" b="1" baseline="30000" dirty="0"/>
              <a:t>st  </a:t>
            </a:r>
            <a:r>
              <a:rPr lang="en-US" b="1"/>
              <a:t>to </a:t>
            </a:r>
            <a:r>
              <a:rPr lang="en-US" b="1" dirty="0"/>
              <a:t>December 31</a:t>
            </a:r>
            <a:r>
              <a:rPr lang="en-US" b="1" baseline="30000" dirty="0"/>
              <a:t>st</a:t>
            </a:r>
            <a:r>
              <a:rPr lang="en-US" b="1" dirty="0"/>
              <a:t> 2019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Geo Specs</a:t>
            </a:r>
          </a:p>
          <a:p>
            <a:pPr marL="914400" lvl="2" indent="-457200"/>
            <a:r>
              <a:rPr lang="en-US" b="1" dirty="0"/>
              <a:t>Mapped across 41 national parks</a:t>
            </a:r>
          </a:p>
          <a:p>
            <a:endParaRPr lang="en-US" b="1" dirty="0"/>
          </a:p>
          <a:p>
            <a:pPr marL="571500" lvl="1" indent="-342900">
              <a:buFontTx/>
              <a:buChar char="-"/>
            </a:pPr>
            <a:endParaRPr lang="en-US" b="1" dirty="0"/>
          </a:p>
          <a:p>
            <a:pPr lvl="1" indent="0">
              <a:buNone/>
            </a:pPr>
            <a:endParaRPr lang="en-US" b="1" dirty="0"/>
          </a:p>
          <a:p>
            <a:pPr marL="571500" lvl="1" indent="-342900">
              <a:buFontTx/>
              <a:buChar char="-"/>
            </a:pP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52F9C5-3349-4121-9FAE-50736EA23803}"/>
              </a:ext>
            </a:extLst>
          </p:cNvPr>
          <p:cNvSpPr txBox="1">
            <a:spLocks/>
          </p:cNvSpPr>
          <p:nvPr/>
        </p:nvSpPr>
        <p:spPr>
          <a:xfrm>
            <a:off x="6213339" y="2230297"/>
            <a:ext cx="4997823" cy="49403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accent1"/>
                </a:solidFill>
                <a:latin typeface="+mj-lt"/>
              </a:rPr>
              <a:t>Approach</a:t>
            </a:r>
            <a:endParaRPr lang="en-US" sz="2800" b="1" dirty="0">
              <a:solidFill>
                <a:schemeClr val="accent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Created a graph network, with parks as nodes and connections as movement between parks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Identified a weight baseline (number of connections between nodes), prioritizing connections that have a higher weight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Performed analysis of high strength weights for potential spread of invasive species</a:t>
            </a:r>
          </a:p>
          <a:p>
            <a:endParaRPr lang="en-US" b="1" dirty="0"/>
          </a:p>
          <a:p>
            <a:pPr marL="571500" lvl="1" indent="-342900">
              <a:buFontTx/>
              <a:buChar char="-"/>
            </a:pPr>
            <a:endParaRPr lang="en-US" b="1" dirty="0"/>
          </a:p>
          <a:p>
            <a:pPr lvl="1" indent="0">
              <a:buFont typeface="Arial" panose="020B0604020202020204" pitchFamily="34" charset="0"/>
              <a:buNone/>
            </a:pPr>
            <a:endParaRPr lang="en-US" b="1" dirty="0"/>
          </a:p>
          <a:p>
            <a:pPr marL="571500" lvl="1" indent="-342900">
              <a:buFontTx/>
              <a:buChar char="-"/>
            </a:pP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grpSp>
        <p:nvGrpSpPr>
          <p:cNvPr id="5" name="Group 82">
            <a:extLst>
              <a:ext uri="{FF2B5EF4-FFF2-40B4-BE49-F238E27FC236}">
                <a16:creationId xmlns:a16="http://schemas.microsoft.com/office/drawing/2014/main" id="{0492C070-F099-4861-A76D-86F05B3EEBF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1495" y="1426068"/>
            <a:ext cx="728224" cy="702704"/>
            <a:chOff x="1557" y="1881"/>
            <a:chExt cx="428" cy="413"/>
          </a:xfrm>
          <a:solidFill>
            <a:srgbClr val="A100FF"/>
          </a:solidFill>
        </p:grpSpPr>
        <p:sp>
          <p:nvSpPr>
            <p:cNvPr id="6" name="Freeform 83">
              <a:extLst>
                <a:ext uri="{FF2B5EF4-FFF2-40B4-BE49-F238E27FC236}">
                  <a16:creationId xmlns:a16="http://schemas.microsoft.com/office/drawing/2014/main" id="{37311EE6-50FF-486A-A37A-521A92416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" y="1885"/>
              <a:ext cx="418" cy="409"/>
            </a:xfrm>
            <a:custGeom>
              <a:avLst/>
              <a:gdLst>
                <a:gd name="T0" fmla="*/ 276 w 282"/>
                <a:gd name="T1" fmla="*/ 282 h 282"/>
                <a:gd name="T2" fmla="*/ 6 w 282"/>
                <a:gd name="T3" fmla="*/ 282 h 282"/>
                <a:gd name="T4" fmla="*/ 0 w 282"/>
                <a:gd name="T5" fmla="*/ 276 h 282"/>
                <a:gd name="T6" fmla="*/ 0 w 282"/>
                <a:gd name="T7" fmla="*/ 6 h 282"/>
                <a:gd name="T8" fmla="*/ 6 w 282"/>
                <a:gd name="T9" fmla="*/ 0 h 282"/>
                <a:gd name="T10" fmla="*/ 12 w 282"/>
                <a:gd name="T11" fmla="*/ 6 h 282"/>
                <a:gd name="T12" fmla="*/ 12 w 282"/>
                <a:gd name="T13" fmla="*/ 270 h 282"/>
                <a:gd name="T14" fmla="*/ 276 w 282"/>
                <a:gd name="T15" fmla="*/ 270 h 282"/>
                <a:gd name="T16" fmla="*/ 282 w 282"/>
                <a:gd name="T17" fmla="*/ 276 h 282"/>
                <a:gd name="T18" fmla="*/ 276 w 282"/>
                <a:gd name="T19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282">
                  <a:moveTo>
                    <a:pt x="276" y="282"/>
                  </a:moveTo>
                  <a:cubicBezTo>
                    <a:pt x="6" y="282"/>
                    <a:pt x="6" y="282"/>
                    <a:pt x="6" y="282"/>
                  </a:cubicBezTo>
                  <a:cubicBezTo>
                    <a:pt x="3" y="282"/>
                    <a:pt x="0" y="280"/>
                    <a:pt x="0" y="2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276" y="270"/>
                    <a:pt x="276" y="270"/>
                    <a:pt x="276" y="270"/>
                  </a:cubicBezTo>
                  <a:cubicBezTo>
                    <a:pt x="279" y="270"/>
                    <a:pt x="282" y="273"/>
                    <a:pt x="282" y="276"/>
                  </a:cubicBezTo>
                  <a:cubicBezTo>
                    <a:pt x="282" y="280"/>
                    <a:pt x="279" y="282"/>
                    <a:pt x="276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7" name="Freeform 84">
              <a:extLst>
                <a:ext uri="{FF2B5EF4-FFF2-40B4-BE49-F238E27FC236}">
                  <a16:creationId xmlns:a16="http://schemas.microsoft.com/office/drawing/2014/main" id="{FABB29EF-9F3D-4701-B4CD-6CE71F5AE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1966"/>
              <a:ext cx="71" cy="7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8" name="Freeform 85">
              <a:extLst>
                <a:ext uri="{FF2B5EF4-FFF2-40B4-BE49-F238E27FC236}">
                  <a16:creationId xmlns:a16="http://schemas.microsoft.com/office/drawing/2014/main" id="{08399D51-7545-4DAC-ADC6-C721F10BBC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0" y="2129"/>
              <a:ext cx="71" cy="69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0" y="48"/>
                    <a:pt x="0" y="38"/>
                    <a:pt x="0" y="24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8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0" y="36"/>
                    <a:pt x="36" y="31"/>
                    <a:pt x="36" y="24"/>
                  </a:cubicBezTo>
                  <a:cubicBezTo>
                    <a:pt x="36" y="18"/>
                    <a:pt x="30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9" name="Freeform 86">
              <a:extLst>
                <a:ext uri="{FF2B5EF4-FFF2-40B4-BE49-F238E27FC236}">
                  <a16:creationId xmlns:a16="http://schemas.microsoft.com/office/drawing/2014/main" id="{4BA903EE-68E1-4650-9331-47A9B4D4E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0" y="2007"/>
              <a:ext cx="71" cy="7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0" y="48"/>
                    <a:pt x="0" y="38"/>
                    <a:pt x="0" y="24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8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0" y="36"/>
                    <a:pt x="36" y="31"/>
                    <a:pt x="36" y="24"/>
                  </a:cubicBezTo>
                  <a:cubicBezTo>
                    <a:pt x="36" y="18"/>
                    <a:pt x="30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10" name="Freeform 87">
              <a:extLst>
                <a:ext uri="{FF2B5EF4-FFF2-40B4-BE49-F238E27FC236}">
                  <a16:creationId xmlns:a16="http://schemas.microsoft.com/office/drawing/2014/main" id="{D53EBB8E-1656-4DDC-BD89-280E1704DD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2" y="2129"/>
              <a:ext cx="71" cy="69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0" y="48"/>
                    <a:pt x="0" y="38"/>
                    <a:pt x="0" y="24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8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0" y="36"/>
                    <a:pt x="36" y="31"/>
                    <a:pt x="36" y="24"/>
                  </a:cubicBezTo>
                  <a:cubicBezTo>
                    <a:pt x="36" y="18"/>
                    <a:pt x="30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11" name="Freeform 88">
              <a:extLst>
                <a:ext uri="{FF2B5EF4-FFF2-40B4-BE49-F238E27FC236}">
                  <a16:creationId xmlns:a16="http://schemas.microsoft.com/office/drawing/2014/main" id="{4FD235CA-F42B-436B-A74B-F6D03B0509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4" y="2059"/>
              <a:ext cx="71" cy="7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8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8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12" name="Freeform 89">
              <a:extLst>
                <a:ext uri="{FF2B5EF4-FFF2-40B4-BE49-F238E27FC236}">
                  <a16:creationId xmlns:a16="http://schemas.microsoft.com/office/drawing/2014/main" id="{83BD0582-9E83-454B-80E4-55F5BE1887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4" y="1881"/>
              <a:ext cx="71" cy="7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13" name="Freeform 90">
              <a:extLst>
                <a:ext uri="{FF2B5EF4-FFF2-40B4-BE49-F238E27FC236}">
                  <a16:creationId xmlns:a16="http://schemas.microsoft.com/office/drawing/2014/main" id="{811D924B-DA5B-4F02-9483-6004FD152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924"/>
              <a:ext cx="91" cy="106"/>
            </a:xfrm>
            <a:custGeom>
              <a:avLst/>
              <a:gdLst>
                <a:gd name="T0" fmla="*/ 7 w 61"/>
                <a:gd name="T1" fmla="*/ 73 h 73"/>
                <a:gd name="T2" fmla="*/ 3 w 61"/>
                <a:gd name="T3" fmla="*/ 72 h 73"/>
                <a:gd name="T4" fmla="*/ 2 w 61"/>
                <a:gd name="T5" fmla="*/ 63 h 73"/>
                <a:gd name="T6" fmla="*/ 49 w 61"/>
                <a:gd name="T7" fmla="*/ 3 h 73"/>
                <a:gd name="T8" fmla="*/ 58 w 61"/>
                <a:gd name="T9" fmla="*/ 2 h 73"/>
                <a:gd name="T10" fmla="*/ 59 w 61"/>
                <a:gd name="T11" fmla="*/ 11 h 73"/>
                <a:gd name="T12" fmla="*/ 11 w 61"/>
                <a:gd name="T13" fmla="*/ 71 h 73"/>
                <a:gd name="T14" fmla="*/ 7 w 61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73">
                  <a:moveTo>
                    <a:pt x="7" y="73"/>
                  </a:moveTo>
                  <a:cubicBezTo>
                    <a:pt x="5" y="73"/>
                    <a:pt x="4" y="73"/>
                    <a:pt x="3" y="72"/>
                  </a:cubicBezTo>
                  <a:cubicBezTo>
                    <a:pt x="0" y="70"/>
                    <a:pt x="0" y="66"/>
                    <a:pt x="2" y="6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1"/>
                    <a:pt x="55" y="0"/>
                    <a:pt x="58" y="2"/>
                  </a:cubicBezTo>
                  <a:cubicBezTo>
                    <a:pt x="60" y="4"/>
                    <a:pt x="61" y="8"/>
                    <a:pt x="59" y="1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2"/>
                    <a:pt x="8" y="73"/>
                    <a:pt x="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14" name="Freeform 91">
              <a:extLst>
                <a:ext uri="{FF2B5EF4-FFF2-40B4-BE49-F238E27FC236}">
                  <a16:creationId xmlns:a16="http://schemas.microsoft.com/office/drawing/2014/main" id="{FEE7167F-1661-4048-AF90-AF98F18F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6" y="2000"/>
              <a:ext cx="103" cy="45"/>
            </a:xfrm>
            <a:custGeom>
              <a:avLst/>
              <a:gdLst>
                <a:gd name="T0" fmla="*/ 63 w 70"/>
                <a:gd name="T1" fmla="*/ 31 h 31"/>
                <a:gd name="T2" fmla="*/ 61 w 70"/>
                <a:gd name="T3" fmla="*/ 30 h 31"/>
                <a:gd name="T4" fmla="*/ 4 w 70"/>
                <a:gd name="T5" fmla="*/ 12 h 31"/>
                <a:gd name="T6" fmla="*/ 1 w 70"/>
                <a:gd name="T7" fmla="*/ 4 h 31"/>
                <a:gd name="T8" fmla="*/ 8 w 70"/>
                <a:gd name="T9" fmla="*/ 1 h 31"/>
                <a:gd name="T10" fmla="*/ 65 w 70"/>
                <a:gd name="T11" fmla="*/ 19 h 31"/>
                <a:gd name="T12" fmla="*/ 69 w 70"/>
                <a:gd name="T13" fmla="*/ 26 h 31"/>
                <a:gd name="T14" fmla="*/ 63 w 70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31">
                  <a:moveTo>
                    <a:pt x="63" y="31"/>
                  </a:moveTo>
                  <a:cubicBezTo>
                    <a:pt x="63" y="31"/>
                    <a:pt x="62" y="31"/>
                    <a:pt x="61" y="3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1"/>
                    <a:pt x="0" y="8"/>
                    <a:pt x="1" y="4"/>
                  </a:cubicBezTo>
                  <a:cubicBezTo>
                    <a:pt x="2" y="1"/>
                    <a:pt x="5" y="0"/>
                    <a:pt x="8" y="1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8" y="20"/>
                    <a:pt x="70" y="23"/>
                    <a:pt x="69" y="26"/>
                  </a:cubicBezTo>
                  <a:cubicBezTo>
                    <a:pt x="68" y="29"/>
                    <a:pt x="66" y="31"/>
                    <a:pt x="6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15" name="Freeform 92">
              <a:extLst>
                <a:ext uri="{FF2B5EF4-FFF2-40B4-BE49-F238E27FC236}">
                  <a16:creationId xmlns:a16="http://schemas.microsoft.com/office/drawing/2014/main" id="{ACA7AC58-E278-4A0C-87E7-FD8AFB132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7" y="2004"/>
              <a:ext cx="140" cy="90"/>
            </a:xfrm>
            <a:custGeom>
              <a:avLst/>
              <a:gdLst>
                <a:gd name="T0" fmla="*/ 7 w 95"/>
                <a:gd name="T1" fmla="*/ 62 h 62"/>
                <a:gd name="T2" fmla="*/ 2 w 95"/>
                <a:gd name="T3" fmla="*/ 59 h 62"/>
                <a:gd name="T4" fmla="*/ 4 w 95"/>
                <a:gd name="T5" fmla="*/ 51 h 62"/>
                <a:gd name="T6" fmla="*/ 85 w 95"/>
                <a:gd name="T7" fmla="*/ 2 h 62"/>
                <a:gd name="T8" fmla="*/ 93 w 95"/>
                <a:gd name="T9" fmla="*/ 4 h 62"/>
                <a:gd name="T10" fmla="*/ 91 w 95"/>
                <a:gd name="T11" fmla="*/ 12 h 62"/>
                <a:gd name="T12" fmla="*/ 10 w 95"/>
                <a:gd name="T13" fmla="*/ 61 h 62"/>
                <a:gd name="T14" fmla="*/ 7 w 95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62">
                  <a:moveTo>
                    <a:pt x="7" y="62"/>
                  </a:moveTo>
                  <a:cubicBezTo>
                    <a:pt x="5" y="62"/>
                    <a:pt x="3" y="61"/>
                    <a:pt x="2" y="59"/>
                  </a:cubicBezTo>
                  <a:cubicBezTo>
                    <a:pt x="0" y="56"/>
                    <a:pt x="1" y="53"/>
                    <a:pt x="4" y="51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7" y="0"/>
                    <a:pt x="91" y="1"/>
                    <a:pt x="93" y="4"/>
                  </a:cubicBezTo>
                  <a:cubicBezTo>
                    <a:pt x="95" y="7"/>
                    <a:pt x="94" y="10"/>
                    <a:pt x="91" y="1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2"/>
                    <a:pt x="8" y="62"/>
                    <a:pt x="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16" name="Freeform 93">
              <a:extLst>
                <a:ext uri="{FF2B5EF4-FFF2-40B4-BE49-F238E27FC236}">
                  <a16:creationId xmlns:a16="http://schemas.microsoft.com/office/drawing/2014/main" id="{884B518A-C801-4E46-A283-6F7054AD4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0" y="2098"/>
              <a:ext cx="96" cy="61"/>
            </a:xfrm>
            <a:custGeom>
              <a:avLst/>
              <a:gdLst>
                <a:gd name="T0" fmla="*/ 7 w 65"/>
                <a:gd name="T1" fmla="*/ 42 h 42"/>
                <a:gd name="T2" fmla="*/ 2 w 65"/>
                <a:gd name="T3" fmla="*/ 39 h 42"/>
                <a:gd name="T4" fmla="*/ 4 w 65"/>
                <a:gd name="T5" fmla="*/ 31 h 42"/>
                <a:gd name="T6" fmla="*/ 55 w 65"/>
                <a:gd name="T7" fmla="*/ 1 h 42"/>
                <a:gd name="T8" fmla="*/ 64 w 65"/>
                <a:gd name="T9" fmla="*/ 3 h 42"/>
                <a:gd name="T10" fmla="*/ 62 w 65"/>
                <a:gd name="T11" fmla="*/ 12 h 42"/>
                <a:gd name="T12" fmla="*/ 10 w 65"/>
                <a:gd name="T13" fmla="*/ 42 h 42"/>
                <a:gd name="T14" fmla="*/ 7 w 65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2">
                  <a:moveTo>
                    <a:pt x="7" y="42"/>
                  </a:moveTo>
                  <a:cubicBezTo>
                    <a:pt x="5" y="42"/>
                    <a:pt x="3" y="41"/>
                    <a:pt x="2" y="39"/>
                  </a:cubicBezTo>
                  <a:cubicBezTo>
                    <a:pt x="0" y="36"/>
                    <a:pt x="1" y="33"/>
                    <a:pt x="4" y="3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8" y="0"/>
                    <a:pt x="62" y="1"/>
                    <a:pt x="64" y="3"/>
                  </a:cubicBezTo>
                  <a:cubicBezTo>
                    <a:pt x="65" y="6"/>
                    <a:pt x="64" y="10"/>
                    <a:pt x="62" y="1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8" y="42"/>
                    <a:pt x="7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17" name="Freeform 94">
              <a:extLst>
                <a:ext uri="{FF2B5EF4-FFF2-40B4-BE49-F238E27FC236}">
                  <a16:creationId xmlns:a16="http://schemas.microsoft.com/office/drawing/2014/main" id="{2D29E126-C461-4D47-8C4B-A6ADE00A3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" y="2155"/>
              <a:ext cx="96" cy="17"/>
            </a:xfrm>
            <a:custGeom>
              <a:avLst/>
              <a:gdLst>
                <a:gd name="T0" fmla="*/ 59 w 65"/>
                <a:gd name="T1" fmla="*/ 12 h 12"/>
                <a:gd name="T2" fmla="*/ 6 w 65"/>
                <a:gd name="T3" fmla="*/ 12 h 12"/>
                <a:gd name="T4" fmla="*/ 0 w 65"/>
                <a:gd name="T5" fmla="*/ 6 h 12"/>
                <a:gd name="T6" fmla="*/ 6 w 65"/>
                <a:gd name="T7" fmla="*/ 0 h 12"/>
                <a:gd name="T8" fmla="*/ 59 w 65"/>
                <a:gd name="T9" fmla="*/ 0 h 12"/>
                <a:gd name="T10" fmla="*/ 65 w 65"/>
                <a:gd name="T11" fmla="*/ 6 h 12"/>
                <a:gd name="T12" fmla="*/ 59 w 6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12">
                  <a:moveTo>
                    <a:pt x="59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2" y="0"/>
                    <a:pt x="65" y="3"/>
                    <a:pt x="65" y="6"/>
                  </a:cubicBezTo>
                  <a:cubicBezTo>
                    <a:pt x="65" y="10"/>
                    <a:pt x="62" y="12"/>
                    <a:pt x="5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18" name="Freeform 95">
              <a:extLst>
                <a:ext uri="{FF2B5EF4-FFF2-40B4-BE49-F238E27FC236}">
                  <a16:creationId xmlns:a16="http://schemas.microsoft.com/office/drawing/2014/main" id="{DF69EF52-0B4A-4030-B97E-B6FE9FD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" y="2168"/>
              <a:ext cx="123" cy="84"/>
            </a:xfrm>
            <a:custGeom>
              <a:avLst/>
              <a:gdLst>
                <a:gd name="T0" fmla="*/ 7 w 83"/>
                <a:gd name="T1" fmla="*/ 58 h 58"/>
                <a:gd name="T2" fmla="*/ 2 w 83"/>
                <a:gd name="T3" fmla="*/ 55 h 58"/>
                <a:gd name="T4" fmla="*/ 4 w 83"/>
                <a:gd name="T5" fmla="*/ 47 h 58"/>
                <a:gd name="T6" fmla="*/ 73 w 83"/>
                <a:gd name="T7" fmla="*/ 1 h 58"/>
                <a:gd name="T8" fmla="*/ 81 w 83"/>
                <a:gd name="T9" fmla="*/ 3 h 58"/>
                <a:gd name="T10" fmla="*/ 80 w 83"/>
                <a:gd name="T11" fmla="*/ 12 h 58"/>
                <a:gd name="T12" fmla="*/ 11 w 83"/>
                <a:gd name="T13" fmla="*/ 57 h 58"/>
                <a:gd name="T14" fmla="*/ 7 w 83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58">
                  <a:moveTo>
                    <a:pt x="7" y="58"/>
                  </a:moveTo>
                  <a:cubicBezTo>
                    <a:pt x="5" y="58"/>
                    <a:pt x="3" y="57"/>
                    <a:pt x="2" y="55"/>
                  </a:cubicBezTo>
                  <a:cubicBezTo>
                    <a:pt x="0" y="52"/>
                    <a:pt x="1" y="49"/>
                    <a:pt x="4" y="47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6" y="0"/>
                    <a:pt x="79" y="0"/>
                    <a:pt x="81" y="3"/>
                  </a:cubicBezTo>
                  <a:cubicBezTo>
                    <a:pt x="83" y="6"/>
                    <a:pt x="82" y="10"/>
                    <a:pt x="80" y="12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0" y="58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</p:grpSp>
      <p:grpSp>
        <p:nvGrpSpPr>
          <p:cNvPr id="19" name="Group 129">
            <a:extLst>
              <a:ext uri="{FF2B5EF4-FFF2-40B4-BE49-F238E27FC236}">
                <a16:creationId xmlns:a16="http://schemas.microsoft.com/office/drawing/2014/main" id="{35158FE0-EEE6-4F6E-B626-F63DA26D171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97620" y="1315911"/>
            <a:ext cx="664658" cy="841638"/>
            <a:chOff x="1611" y="1925"/>
            <a:chExt cx="338" cy="428"/>
          </a:xfrm>
          <a:solidFill>
            <a:srgbClr val="A100FF"/>
          </a:solidFill>
        </p:grpSpPr>
        <p:sp>
          <p:nvSpPr>
            <p:cNvPr id="20" name="Freeform 130">
              <a:extLst>
                <a:ext uri="{FF2B5EF4-FFF2-40B4-BE49-F238E27FC236}">
                  <a16:creationId xmlns:a16="http://schemas.microsoft.com/office/drawing/2014/main" id="{F69CE9FC-6A5B-4F77-91B8-C90A4D5366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5" y="1979"/>
              <a:ext cx="171" cy="200"/>
            </a:xfrm>
            <a:custGeom>
              <a:avLst/>
              <a:gdLst>
                <a:gd name="T0" fmla="*/ 80 w 115"/>
                <a:gd name="T1" fmla="*/ 135 h 135"/>
                <a:gd name="T2" fmla="*/ 49 w 115"/>
                <a:gd name="T3" fmla="*/ 121 h 135"/>
                <a:gd name="T4" fmla="*/ 10 w 115"/>
                <a:gd name="T5" fmla="*/ 114 h 135"/>
                <a:gd name="T6" fmla="*/ 4 w 115"/>
                <a:gd name="T7" fmla="*/ 78 h 135"/>
                <a:gd name="T8" fmla="*/ 4 w 115"/>
                <a:gd name="T9" fmla="*/ 78 h 135"/>
                <a:gd name="T10" fmla="*/ 31 w 115"/>
                <a:gd name="T11" fmla="*/ 40 h 135"/>
                <a:gd name="T12" fmla="*/ 58 w 115"/>
                <a:gd name="T13" fmla="*/ 4 h 135"/>
                <a:gd name="T14" fmla="*/ 62 w 115"/>
                <a:gd name="T15" fmla="*/ 1 h 135"/>
                <a:gd name="T16" fmla="*/ 67 w 115"/>
                <a:gd name="T17" fmla="*/ 2 h 135"/>
                <a:gd name="T18" fmla="*/ 109 w 115"/>
                <a:gd name="T19" fmla="*/ 104 h 135"/>
                <a:gd name="T20" fmla="*/ 87 w 115"/>
                <a:gd name="T21" fmla="*/ 134 h 135"/>
                <a:gd name="T22" fmla="*/ 80 w 115"/>
                <a:gd name="T23" fmla="*/ 135 h 135"/>
                <a:gd name="T24" fmla="*/ 51 w 115"/>
                <a:gd name="T25" fmla="*/ 108 h 135"/>
                <a:gd name="T26" fmla="*/ 54 w 115"/>
                <a:gd name="T27" fmla="*/ 110 h 135"/>
                <a:gd name="T28" fmla="*/ 84 w 115"/>
                <a:gd name="T29" fmla="*/ 122 h 135"/>
                <a:gd name="T30" fmla="*/ 97 w 115"/>
                <a:gd name="T31" fmla="*/ 101 h 135"/>
                <a:gd name="T32" fmla="*/ 66 w 115"/>
                <a:gd name="T33" fmla="*/ 16 h 135"/>
                <a:gd name="T34" fmla="*/ 39 w 115"/>
                <a:gd name="T35" fmla="*/ 48 h 135"/>
                <a:gd name="T36" fmla="*/ 15 w 115"/>
                <a:gd name="T37" fmla="*/ 81 h 135"/>
                <a:gd name="T38" fmla="*/ 15 w 115"/>
                <a:gd name="T39" fmla="*/ 81 h 135"/>
                <a:gd name="T40" fmla="*/ 18 w 115"/>
                <a:gd name="T41" fmla="*/ 106 h 135"/>
                <a:gd name="T42" fmla="*/ 49 w 115"/>
                <a:gd name="T43" fmla="*/ 109 h 135"/>
                <a:gd name="T44" fmla="*/ 51 w 115"/>
                <a:gd name="T45" fmla="*/ 10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5" h="135">
                  <a:moveTo>
                    <a:pt x="80" y="135"/>
                  </a:moveTo>
                  <a:cubicBezTo>
                    <a:pt x="71" y="135"/>
                    <a:pt x="61" y="130"/>
                    <a:pt x="49" y="121"/>
                  </a:cubicBezTo>
                  <a:cubicBezTo>
                    <a:pt x="31" y="125"/>
                    <a:pt x="18" y="122"/>
                    <a:pt x="10" y="114"/>
                  </a:cubicBezTo>
                  <a:cubicBezTo>
                    <a:pt x="2" y="107"/>
                    <a:pt x="0" y="94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8" y="62"/>
                    <a:pt x="19" y="51"/>
                    <a:pt x="31" y="40"/>
                  </a:cubicBezTo>
                  <a:cubicBezTo>
                    <a:pt x="41" y="30"/>
                    <a:pt x="52" y="19"/>
                    <a:pt x="58" y="4"/>
                  </a:cubicBezTo>
                  <a:cubicBezTo>
                    <a:pt x="59" y="3"/>
                    <a:pt x="61" y="1"/>
                    <a:pt x="62" y="1"/>
                  </a:cubicBezTo>
                  <a:cubicBezTo>
                    <a:pt x="64" y="0"/>
                    <a:pt x="66" y="1"/>
                    <a:pt x="67" y="2"/>
                  </a:cubicBezTo>
                  <a:cubicBezTo>
                    <a:pt x="96" y="22"/>
                    <a:pt x="115" y="76"/>
                    <a:pt x="109" y="104"/>
                  </a:cubicBezTo>
                  <a:cubicBezTo>
                    <a:pt x="105" y="120"/>
                    <a:pt x="98" y="130"/>
                    <a:pt x="87" y="134"/>
                  </a:cubicBezTo>
                  <a:cubicBezTo>
                    <a:pt x="85" y="134"/>
                    <a:pt x="82" y="135"/>
                    <a:pt x="80" y="135"/>
                  </a:cubicBezTo>
                  <a:close/>
                  <a:moveTo>
                    <a:pt x="51" y="108"/>
                  </a:moveTo>
                  <a:cubicBezTo>
                    <a:pt x="52" y="108"/>
                    <a:pt x="53" y="109"/>
                    <a:pt x="54" y="110"/>
                  </a:cubicBezTo>
                  <a:cubicBezTo>
                    <a:pt x="67" y="120"/>
                    <a:pt x="77" y="124"/>
                    <a:pt x="84" y="122"/>
                  </a:cubicBezTo>
                  <a:cubicBezTo>
                    <a:pt x="91" y="120"/>
                    <a:pt x="95" y="109"/>
                    <a:pt x="97" y="101"/>
                  </a:cubicBezTo>
                  <a:cubicBezTo>
                    <a:pt x="102" y="80"/>
                    <a:pt x="88" y="36"/>
                    <a:pt x="66" y="16"/>
                  </a:cubicBezTo>
                  <a:cubicBezTo>
                    <a:pt x="59" y="30"/>
                    <a:pt x="48" y="40"/>
                    <a:pt x="39" y="48"/>
                  </a:cubicBezTo>
                  <a:cubicBezTo>
                    <a:pt x="28" y="59"/>
                    <a:pt x="18" y="68"/>
                    <a:pt x="15" y="81"/>
                  </a:cubicBezTo>
                  <a:cubicBezTo>
                    <a:pt x="15" y="81"/>
                    <a:pt x="15" y="81"/>
                    <a:pt x="15" y="81"/>
                  </a:cubicBezTo>
                  <a:cubicBezTo>
                    <a:pt x="14" y="88"/>
                    <a:pt x="12" y="100"/>
                    <a:pt x="18" y="106"/>
                  </a:cubicBezTo>
                  <a:cubicBezTo>
                    <a:pt x="23" y="111"/>
                    <a:pt x="34" y="112"/>
                    <a:pt x="49" y="109"/>
                  </a:cubicBezTo>
                  <a:cubicBezTo>
                    <a:pt x="50" y="108"/>
                    <a:pt x="50" y="108"/>
                    <a:pt x="51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131">
              <a:extLst>
                <a:ext uri="{FF2B5EF4-FFF2-40B4-BE49-F238E27FC236}">
                  <a16:creationId xmlns:a16="http://schemas.microsoft.com/office/drawing/2014/main" id="{9557DBB5-1014-447A-BCE3-6056E983D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" y="2282"/>
              <a:ext cx="106" cy="18"/>
            </a:xfrm>
            <a:custGeom>
              <a:avLst/>
              <a:gdLst>
                <a:gd name="T0" fmla="*/ 66 w 72"/>
                <a:gd name="T1" fmla="*/ 12 h 12"/>
                <a:gd name="T2" fmla="*/ 6 w 72"/>
                <a:gd name="T3" fmla="*/ 12 h 12"/>
                <a:gd name="T4" fmla="*/ 0 w 72"/>
                <a:gd name="T5" fmla="*/ 6 h 12"/>
                <a:gd name="T6" fmla="*/ 6 w 72"/>
                <a:gd name="T7" fmla="*/ 0 h 12"/>
                <a:gd name="T8" fmla="*/ 66 w 72"/>
                <a:gd name="T9" fmla="*/ 0 h 12"/>
                <a:gd name="T10" fmla="*/ 72 w 72"/>
                <a:gd name="T11" fmla="*/ 6 h 12"/>
                <a:gd name="T12" fmla="*/ 66 w 7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2">
                  <a:moveTo>
                    <a:pt x="6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3"/>
                    <a:pt x="72" y="6"/>
                  </a:cubicBezTo>
                  <a:cubicBezTo>
                    <a:pt x="72" y="10"/>
                    <a:pt x="69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132">
              <a:extLst>
                <a:ext uri="{FF2B5EF4-FFF2-40B4-BE49-F238E27FC236}">
                  <a16:creationId xmlns:a16="http://schemas.microsoft.com/office/drawing/2014/main" id="{F291C572-E846-4816-A45B-21C955D90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" y="2317"/>
              <a:ext cx="106" cy="18"/>
            </a:xfrm>
            <a:custGeom>
              <a:avLst/>
              <a:gdLst>
                <a:gd name="T0" fmla="*/ 66 w 72"/>
                <a:gd name="T1" fmla="*/ 12 h 12"/>
                <a:gd name="T2" fmla="*/ 6 w 72"/>
                <a:gd name="T3" fmla="*/ 12 h 12"/>
                <a:gd name="T4" fmla="*/ 0 w 72"/>
                <a:gd name="T5" fmla="*/ 6 h 12"/>
                <a:gd name="T6" fmla="*/ 6 w 72"/>
                <a:gd name="T7" fmla="*/ 0 h 12"/>
                <a:gd name="T8" fmla="*/ 66 w 72"/>
                <a:gd name="T9" fmla="*/ 0 h 12"/>
                <a:gd name="T10" fmla="*/ 72 w 72"/>
                <a:gd name="T11" fmla="*/ 6 h 12"/>
                <a:gd name="T12" fmla="*/ 66 w 7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2">
                  <a:moveTo>
                    <a:pt x="6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3"/>
                    <a:pt x="72" y="6"/>
                  </a:cubicBezTo>
                  <a:cubicBezTo>
                    <a:pt x="72" y="10"/>
                    <a:pt x="69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133">
              <a:extLst>
                <a:ext uri="{FF2B5EF4-FFF2-40B4-BE49-F238E27FC236}">
                  <a16:creationId xmlns:a16="http://schemas.microsoft.com/office/drawing/2014/main" id="{D3ADB2F1-D278-4F4C-9589-D8A5783DA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1" y="2317"/>
              <a:ext cx="18" cy="36"/>
            </a:xfrm>
            <a:custGeom>
              <a:avLst/>
              <a:gdLst>
                <a:gd name="T0" fmla="*/ 6 w 12"/>
                <a:gd name="T1" fmla="*/ 24 h 24"/>
                <a:gd name="T2" fmla="*/ 0 w 12"/>
                <a:gd name="T3" fmla="*/ 18 h 24"/>
                <a:gd name="T4" fmla="*/ 0 w 12"/>
                <a:gd name="T5" fmla="*/ 6 h 24"/>
                <a:gd name="T6" fmla="*/ 6 w 12"/>
                <a:gd name="T7" fmla="*/ 0 h 24"/>
                <a:gd name="T8" fmla="*/ 12 w 12"/>
                <a:gd name="T9" fmla="*/ 6 h 24"/>
                <a:gd name="T10" fmla="*/ 12 w 12"/>
                <a:gd name="T11" fmla="*/ 18 h 24"/>
                <a:gd name="T12" fmla="*/ 6 w 1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6" y="24"/>
                  </a:moveTo>
                  <a:cubicBezTo>
                    <a:pt x="3" y="24"/>
                    <a:pt x="0" y="22"/>
                    <a:pt x="0" y="1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2"/>
                    <a:pt x="9" y="2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134">
              <a:extLst>
                <a:ext uri="{FF2B5EF4-FFF2-40B4-BE49-F238E27FC236}">
                  <a16:creationId xmlns:a16="http://schemas.microsoft.com/office/drawing/2014/main" id="{786858EB-F596-4489-9438-774A3A78F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" y="2047"/>
              <a:ext cx="56" cy="217"/>
            </a:xfrm>
            <a:custGeom>
              <a:avLst/>
              <a:gdLst>
                <a:gd name="T0" fmla="*/ 25 w 38"/>
                <a:gd name="T1" fmla="*/ 146 h 146"/>
                <a:gd name="T2" fmla="*/ 19 w 38"/>
                <a:gd name="T3" fmla="*/ 142 h 146"/>
                <a:gd name="T4" fmla="*/ 26 w 38"/>
                <a:gd name="T5" fmla="*/ 3 h 146"/>
                <a:gd name="T6" fmla="*/ 34 w 38"/>
                <a:gd name="T7" fmla="*/ 1 h 146"/>
                <a:gd name="T8" fmla="*/ 36 w 38"/>
                <a:gd name="T9" fmla="*/ 10 h 146"/>
                <a:gd name="T10" fmla="*/ 31 w 38"/>
                <a:gd name="T11" fmla="*/ 139 h 146"/>
                <a:gd name="T12" fmla="*/ 26 w 38"/>
                <a:gd name="T13" fmla="*/ 146 h 146"/>
                <a:gd name="T14" fmla="*/ 25 w 38"/>
                <a:gd name="T15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46">
                  <a:moveTo>
                    <a:pt x="25" y="146"/>
                  </a:moveTo>
                  <a:cubicBezTo>
                    <a:pt x="22" y="146"/>
                    <a:pt x="20" y="144"/>
                    <a:pt x="19" y="142"/>
                  </a:cubicBezTo>
                  <a:cubicBezTo>
                    <a:pt x="18" y="138"/>
                    <a:pt x="0" y="44"/>
                    <a:pt x="26" y="3"/>
                  </a:cubicBezTo>
                  <a:cubicBezTo>
                    <a:pt x="28" y="0"/>
                    <a:pt x="32" y="0"/>
                    <a:pt x="34" y="1"/>
                  </a:cubicBezTo>
                  <a:cubicBezTo>
                    <a:pt x="37" y="3"/>
                    <a:pt x="38" y="7"/>
                    <a:pt x="36" y="10"/>
                  </a:cubicBezTo>
                  <a:cubicBezTo>
                    <a:pt x="13" y="47"/>
                    <a:pt x="31" y="138"/>
                    <a:pt x="31" y="139"/>
                  </a:cubicBezTo>
                  <a:cubicBezTo>
                    <a:pt x="31" y="143"/>
                    <a:pt x="29" y="146"/>
                    <a:pt x="26" y="146"/>
                  </a:cubicBezTo>
                  <a:cubicBezTo>
                    <a:pt x="26" y="146"/>
                    <a:pt x="25" y="146"/>
                    <a:pt x="25" y="1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135">
              <a:extLst>
                <a:ext uri="{FF2B5EF4-FFF2-40B4-BE49-F238E27FC236}">
                  <a16:creationId xmlns:a16="http://schemas.microsoft.com/office/drawing/2014/main" id="{62DBD143-4BE4-4D20-8BF1-5EE53B03BF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1" y="1925"/>
              <a:ext cx="338" cy="339"/>
            </a:xfrm>
            <a:custGeom>
              <a:avLst/>
              <a:gdLst>
                <a:gd name="T0" fmla="*/ 144 w 228"/>
                <a:gd name="T1" fmla="*/ 228 h 228"/>
                <a:gd name="T2" fmla="*/ 84 w 228"/>
                <a:gd name="T3" fmla="*/ 228 h 228"/>
                <a:gd name="T4" fmla="*/ 78 w 228"/>
                <a:gd name="T5" fmla="*/ 222 h 228"/>
                <a:gd name="T6" fmla="*/ 78 w 228"/>
                <a:gd name="T7" fmla="*/ 211 h 228"/>
                <a:gd name="T8" fmla="*/ 0 w 228"/>
                <a:gd name="T9" fmla="*/ 108 h 228"/>
                <a:gd name="T10" fmla="*/ 114 w 228"/>
                <a:gd name="T11" fmla="*/ 0 h 228"/>
                <a:gd name="T12" fmla="*/ 228 w 228"/>
                <a:gd name="T13" fmla="*/ 108 h 228"/>
                <a:gd name="T14" fmla="*/ 150 w 228"/>
                <a:gd name="T15" fmla="*/ 211 h 228"/>
                <a:gd name="T16" fmla="*/ 150 w 228"/>
                <a:gd name="T17" fmla="*/ 222 h 228"/>
                <a:gd name="T18" fmla="*/ 144 w 228"/>
                <a:gd name="T19" fmla="*/ 228 h 228"/>
                <a:gd name="T20" fmla="*/ 90 w 228"/>
                <a:gd name="T21" fmla="*/ 216 h 228"/>
                <a:gd name="T22" fmla="*/ 138 w 228"/>
                <a:gd name="T23" fmla="*/ 216 h 228"/>
                <a:gd name="T24" fmla="*/ 138 w 228"/>
                <a:gd name="T25" fmla="*/ 206 h 228"/>
                <a:gd name="T26" fmla="*/ 142 w 228"/>
                <a:gd name="T27" fmla="*/ 201 h 228"/>
                <a:gd name="T28" fmla="*/ 216 w 228"/>
                <a:gd name="T29" fmla="*/ 108 h 228"/>
                <a:gd name="T30" fmla="*/ 114 w 228"/>
                <a:gd name="T31" fmla="*/ 12 h 228"/>
                <a:gd name="T32" fmla="*/ 12 w 228"/>
                <a:gd name="T33" fmla="*/ 108 h 228"/>
                <a:gd name="T34" fmla="*/ 85 w 228"/>
                <a:gd name="T35" fmla="*/ 201 h 228"/>
                <a:gd name="T36" fmla="*/ 90 w 228"/>
                <a:gd name="T37" fmla="*/ 206 h 228"/>
                <a:gd name="T38" fmla="*/ 90 w 228"/>
                <a:gd name="T39" fmla="*/ 21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8" h="228">
                  <a:moveTo>
                    <a:pt x="144" y="228"/>
                  </a:moveTo>
                  <a:cubicBezTo>
                    <a:pt x="84" y="228"/>
                    <a:pt x="84" y="228"/>
                    <a:pt x="84" y="228"/>
                  </a:cubicBezTo>
                  <a:cubicBezTo>
                    <a:pt x="81" y="228"/>
                    <a:pt x="78" y="226"/>
                    <a:pt x="78" y="222"/>
                  </a:cubicBezTo>
                  <a:cubicBezTo>
                    <a:pt x="78" y="211"/>
                    <a:pt x="78" y="211"/>
                    <a:pt x="78" y="211"/>
                  </a:cubicBezTo>
                  <a:cubicBezTo>
                    <a:pt x="32" y="196"/>
                    <a:pt x="0" y="155"/>
                    <a:pt x="0" y="108"/>
                  </a:cubicBezTo>
                  <a:cubicBezTo>
                    <a:pt x="0" y="49"/>
                    <a:pt x="51" y="0"/>
                    <a:pt x="114" y="0"/>
                  </a:cubicBezTo>
                  <a:cubicBezTo>
                    <a:pt x="177" y="0"/>
                    <a:pt x="228" y="49"/>
                    <a:pt x="228" y="108"/>
                  </a:cubicBezTo>
                  <a:cubicBezTo>
                    <a:pt x="228" y="155"/>
                    <a:pt x="196" y="196"/>
                    <a:pt x="150" y="211"/>
                  </a:cubicBezTo>
                  <a:cubicBezTo>
                    <a:pt x="150" y="222"/>
                    <a:pt x="150" y="222"/>
                    <a:pt x="150" y="222"/>
                  </a:cubicBezTo>
                  <a:cubicBezTo>
                    <a:pt x="150" y="226"/>
                    <a:pt x="147" y="228"/>
                    <a:pt x="144" y="228"/>
                  </a:cubicBezTo>
                  <a:close/>
                  <a:moveTo>
                    <a:pt x="90" y="216"/>
                  </a:moveTo>
                  <a:cubicBezTo>
                    <a:pt x="138" y="216"/>
                    <a:pt x="138" y="216"/>
                    <a:pt x="138" y="216"/>
                  </a:cubicBezTo>
                  <a:cubicBezTo>
                    <a:pt x="138" y="206"/>
                    <a:pt x="138" y="206"/>
                    <a:pt x="138" y="206"/>
                  </a:cubicBezTo>
                  <a:cubicBezTo>
                    <a:pt x="138" y="204"/>
                    <a:pt x="140" y="201"/>
                    <a:pt x="142" y="201"/>
                  </a:cubicBezTo>
                  <a:cubicBezTo>
                    <a:pt x="186" y="189"/>
                    <a:pt x="216" y="151"/>
                    <a:pt x="216" y="108"/>
                  </a:cubicBezTo>
                  <a:cubicBezTo>
                    <a:pt x="216" y="56"/>
                    <a:pt x="170" y="12"/>
                    <a:pt x="114" y="12"/>
                  </a:cubicBezTo>
                  <a:cubicBezTo>
                    <a:pt x="58" y="12"/>
                    <a:pt x="12" y="56"/>
                    <a:pt x="12" y="108"/>
                  </a:cubicBezTo>
                  <a:cubicBezTo>
                    <a:pt x="12" y="151"/>
                    <a:pt x="42" y="189"/>
                    <a:pt x="85" y="201"/>
                  </a:cubicBezTo>
                  <a:cubicBezTo>
                    <a:pt x="88" y="201"/>
                    <a:pt x="90" y="204"/>
                    <a:pt x="90" y="206"/>
                  </a:cubicBezTo>
                  <a:lnTo>
                    <a:pt x="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663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1756-2C9E-314A-9425-31BA23FB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Mobility </a:t>
            </a:r>
            <a:r>
              <a:rPr lang="en-US" dirty="0"/>
              <a:t>Data</a:t>
            </a:r>
            <a:r>
              <a:rPr lang="en-US"/>
              <a:t> – Data Exploration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A6938-5C00-C04A-84F8-7A56472F05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6428" y="4980484"/>
            <a:ext cx="4747990" cy="1136302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US" b="1" dirty="0">
                <a:cs typeface="Arial"/>
              </a:rPr>
              <a:t>National Parks receive the most visits during summer months  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A4EC1F-1645-4222-B48A-D12419A889ED}"/>
              </a:ext>
            </a:extLst>
          </p:cNvPr>
          <p:cNvSpPr txBox="1">
            <a:spLocks/>
          </p:cNvSpPr>
          <p:nvPr/>
        </p:nvSpPr>
        <p:spPr>
          <a:xfrm>
            <a:off x="6997216" y="1713059"/>
            <a:ext cx="4747990" cy="49403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cs typeface="Arial"/>
            </a:endParaRPr>
          </a:p>
          <a:p>
            <a:pPr algn="ctr"/>
            <a:endParaRPr lang="en-US" dirty="0"/>
          </a:p>
          <a:p>
            <a:pPr algn="ctr"/>
            <a:endParaRPr lang="en-US" dirty="0">
              <a:cs typeface="Arial"/>
            </a:endParaRPr>
          </a:p>
          <a:p>
            <a:pPr algn="ctr"/>
            <a:endParaRPr lang="en-US" dirty="0">
              <a:cs typeface="Arial"/>
            </a:endParaRPr>
          </a:p>
          <a:p>
            <a:pPr algn="ctr"/>
            <a:endParaRPr lang="en-US" dirty="0">
              <a:cs typeface="Arial"/>
            </a:endParaRPr>
          </a:p>
          <a:p>
            <a:pPr algn="ctr"/>
            <a:endParaRPr lang="en-US" dirty="0">
              <a:cs typeface="Arial"/>
            </a:endParaRPr>
          </a:p>
          <a:p>
            <a:pPr algn="ctr"/>
            <a:endParaRPr lang="en-US" dirty="0">
              <a:cs typeface="Arial"/>
            </a:endParaRPr>
          </a:p>
          <a:p>
            <a:pPr algn="ctr"/>
            <a:r>
              <a:rPr lang="en-US" b="1" dirty="0">
                <a:cs typeface="Arial"/>
              </a:rPr>
              <a:t>Great Smoky Mountains and Yellowstone are the most visited parks</a:t>
            </a:r>
          </a:p>
        </p:txBody>
      </p:sp>
      <p:pic>
        <p:nvPicPr>
          <p:cNvPr id="25" name="Picture 24" descr="Chart, bar chart, histogram&#10;&#10;Description automatically generated">
            <a:extLst>
              <a:ext uri="{FF2B5EF4-FFF2-40B4-BE49-F238E27FC236}">
                <a16:creationId xmlns:a16="http://schemas.microsoft.com/office/drawing/2014/main" id="{8A7FF87E-E3B1-432D-8DF4-94F07D489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81" y="1100134"/>
            <a:ext cx="4789530" cy="3729367"/>
          </a:xfrm>
          <a:prstGeom prst="rect">
            <a:avLst/>
          </a:prstGeom>
        </p:spPr>
      </p:pic>
      <p:pic>
        <p:nvPicPr>
          <p:cNvPr id="27" name="Picture 26" descr="Chart, funnel chart&#10;&#10;Description automatically generated">
            <a:extLst>
              <a:ext uri="{FF2B5EF4-FFF2-40B4-BE49-F238E27FC236}">
                <a16:creationId xmlns:a16="http://schemas.microsoft.com/office/drawing/2014/main" id="{BEE996A1-BADA-43CC-A491-04A720BD8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92" y="1240794"/>
            <a:ext cx="6766256" cy="344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9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54652-8B38-482F-A37C-27457FB6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AE5CA-547F-46A7-9EFA-337112C08E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dirty="0"/>
              <a:t>Average weight:</a:t>
            </a:r>
            <a:r>
              <a:rPr lang="en-US" b="1" dirty="0"/>
              <a:t> 12 connections per national park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The model confirms mobility between national parks in similar as well as dissimilar habitats and geographical location</a:t>
            </a:r>
          </a:p>
          <a:p>
            <a:pPr lvl="1" indent="0">
              <a:buNone/>
            </a:pPr>
            <a:r>
              <a:rPr lang="en-US"/>
              <a:t>	Example: Everglades National Park &lt;-&gt; Grand Teton National Park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Focusing on the weight of each connection can help determine the effort needed to prevent invasive species from spreading</a:t>
            </a:r>
          </a:p>
          <a:p>
            <a:pPr marL="342900" indent="-342900">
              <a:buFontTx/>
              <a:buChar char="-"/>
            </a:pPr>
            <a:endParaRPr lang="en-US" b="1" dirty="0"/>
          </a:p>
          <a:p>
            <a:r>
              <a:rPr lang="en-US" b="1" dirty="0"/>
              <a:t>Highest-weighted edges:</a:t>
            </a:r>
          </a:p>
          <a:p>
            <a:r>
              <a:rPr lang="en-US" b="1" dirty="0"/>
              <a:t>1.) Grand Teton National Park --</a:t>
            </a:r>
            <a:r>
              <a:rPr lang="en-US" b="1"/>
              <a:t> </a:t>
            </a:r>
            <a:r>
              <a:rPr lang="en-US" b="1" dirty="0"/>
              <a:t>Yellowstone National Park</a:t>
            </a:r>
          </a:p>
          <a:p>
            <a:r>
              <a:rPr lang="en-US" b="1" dirty="0"/>
              <a:t>2.) </a:t>
            </a:r>
            <a:r>
              <a:rPr lang="fr-FR" b="1" dirty="0"/>
              <a:t>Bryce Canyon National </a:t>
            </a:r>
            <a:r>
              <a:rPr lang="fr-FR" b="1"/>
              <a:t>Park -- </a:t>
            </a:r>
            <a:r>
              <a:rPr lang="fr-FR" b="1" dirty="0"/>
              <a:t>Zion National Park</a:t>
            </a:r>
            <a:endParaRPr lang="en-US" b="1" dirty="0"/>
          </a:p>
          <a:p>
            <a:r>
              <a:rPr lang="en-US" b="1" dirty="0"/>
              <a:t>3.) Grand Canyon National </a:t>
            </a:r>
            <a:r>
              <a:rPr lang="en-US" b="1"/>
              <a:t>Park -- </a:t>
            </a:r>
            <a:r>
              <a:rPr lang="en-US" b="1" dirty="0"/>
              <a:t>Zion National Park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8734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54652-8B38-482F-A37C-27457FB6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7F9CA0-3A1C-4D2E-9CE9-0EBD4578870B}"/>
              </a:ext>
            </a:extLst>
          </p:cNvPr>
          <p:cNvSpPr txBox="1"/>
          <p:nvPr/>
        </p:nvSpPr>
        <p:spPr>
          <a:xfrm>
            <a:off x="1257300" y="167163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443304-5CC1-4512-A570-486CBA490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63" y="1884699"/>
            <a:ext cx="4839119" cy="3444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6A8653-ED34-41D9-9C70-C72D642B7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489" y="1884699"/>
            <a:ext cx="4839119" cy="34445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D10FD2-E4F8-42CF-92D9-B949BC869082}"/>
              </a:ext>
            </a:extLst>
          </p:cNvPr>
          <p:cNvSpPr txBox="1"/>
          <p:nvPr/>
        </p:nvSpPr>
        <p:spPr>
          <a:xfrm>
            <a:off x="6958013" y="53851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/>
              <a:t>*Degree distribution for parks </a:t>
            </a:r>
            <a:br>
              <a:rPr lang="en-US"/>
            </a:br>
            <a:r>
              <a:rPr lang="en-US"/>
              <a:t>with an edge weight greater than 1000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66790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54652-8B38-482F-A37C-27457FB6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7F9CA0-3A1C-4D2E-9CE9-0EBD4578870B}"/>
              </a:ext>
            </a:extLst>
          </p:cNvPr>
          <p:cNvSpPr txBox="1"/>
          <p:nvPr/>
        </p:nvSpPr>
        <p:spPr>
          <a:xfrm>
            <a:off x="1257300" y="167163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FB879866-1A1E-43A6-B208-D0165214C7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42" t="15417" r="22825" b="12917"/>
          <a:stretch/>
        </p:blipFill>
        <p:spPr>
          <a:xfrm>
            <a:off x="3969609" y="1160614"/>
            <a:ext cx="6757988" cy="4914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2A15BA-4A3E-4656-831E-D73821CAEBE9}"/>
              </a:ext>
            </a:extLst>
          </p:cNvPr>
          <p:cNvSpPr txBox="1"/>
          <p:nvPr/>
        </p:nvSpPr>
        <p:spPr>
          <a:xfrm>
            <a:off x="800100" y="270366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sz="2400" noProof="0"/>
              <a:t>Network Structure</a:t>
            </a:r>
            <a:endParaRPr lang="en-US" sz="2400"/>
          </a:p>
          <a:p>
            <a:pPr algn="l" defTabSz="228600">
              <a:spcAft>
                <a:spcPts val="1200"/>
              </a:spcAft>
            </a:pPr>
            <a:r>
              <a:rPr lang="en-US" sz="2400" noProof="0"/>
              <a:t>is very different between</a:t>
            </a:r>
          </a:p>
          <a:p>
            <a:pPr algn="l" defTabSz="228600">
              <a:spcAft>
                <a:spcPts val="1200"/>
              </a:spcAft>
            </a:pPr>
            <a:r>
              <a:rPr lang="en-US" sz="2400"/>
              <a:t>spatial and mobility based </a:t>
            </a:r>
          </a:p>
          <a:p>
            <a:pPr algn="l" defTabSz="228600">
              <a:spcAft>
                <a:spcPts val="1200"/>
              </a:spcAft>
            </a:pPr>
            <a:r>
              <a:rPr lang="en-US" sz="2400"/>
              <a:t>n</a:t>
            </a:r>
            <a:r>
              <a:rPr lang="en-US" sz="2400" noProof="0" err="1"/>
              <a:t>etworks</a:t>
            </a:r>
            <a:r>
              <a:rPr lang="en-US" sz="2400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6378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1756-2C9E-314A-9425-31BA23FB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764EB4-E22A-45E0-8CAD-2EE691CC2405}"/>
              </a:ext>
            </a:extLst>
          </p:cNvPr>
          <p:cNvSpPr/>
          <p:nvPr/>
        </p:nvSpPr>
        <p:spPr>
          <a:xfrm>
            <a:off x="628670" y="1225549"/>
            <a:ext cx="7788729" cy="92363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Understand mobility patterns </a:t>
            </a:r>
            <a:r>
              <a:rPr lang="en-US" sz="2000" dirty="0"/>
              <a:t>of humans to track spread of invasive species across parks and protected lands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AB920C-DFE2-4BD8-93BE-FDFEFFEAE54A}"/>
              </a:ext>
            </a:extLst>
          </p:cNvPr>
          <p:cNvSpPr/>
          <p:nvPr/>
        </p:nvSpPr>
        <p:spPr>
          <a:xfrm>
            <a:off x="1985983" y="2881027"/>
            <a:ext cx="7788729" cy="92363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just"/>
            <a:r>
              <a:rPr lang="en-US" sz="2000">
                <a:solidFill>
                  <a:schemeClr val="bg1"/>
                </a:solidFill>
              </a:rPr>
              <a:t>Build out regional, state-wide, and park-level </a:t>
            </a:r>
            <a:r>
              <a:rPr lang="en-US" sz="2000" b="1">
                <a:solidFill>
                  <a:schemeClr val="bg1"/>
                </a:solidFill>
              </a:rPr>
              <a:t>recommendations</a:t>
            </a:r>
            <a:r>
              <a:rPr lang="en-US" sz="2000">
                <a:solidFill>
                  <a:schemeClr val="bg1"/>
                </a:solidFill>
              </a:rPr>
              <a:t> for park staff and travelers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86714E-4FF1-4C04-9A29-2C3DDCE7133B}"/>
              </a:ext>
            </a:extLst>
          </p:cNvPr>
          <p:cNvSpPr/>
          <p:nvPr/>
        </p:nvSpPr>
        <p:spPr>
          <a:xfrm>
            <a:off x="3157558" y="4536505"/>
            <a:ext cx="7788729" cy="92363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r>
              <a:rPr lang="en-US" sz="2000" b="1">
                <a:solidFill>
                  <a:schemeClr val="bg1"/>
                </a:solidFill>
              </a:rPr>
              <a:t>Identify risks </a:t>
            </a:r>
            <a:r>
              <a:rPr lang="en-US" sz="2000">
                <a:solidFill>
                  <a:schemeClr val="bg1"/>
                </a:solidFill>
              </a:rPr>
              <a:t>and </a:t>
            </a:r>
            <a:r>
              <a:rPr lang="en-US" sz="2000" b="1">
                <a:solidFill>
                  <a:schemeClr val="bg1"/>
                </a:solidFill>
              </a:rPr>
              <a:t>prioritize budget </a:t>
            </a:r>
            <a:r>
              <a:rPr lang="en-US" sz="2000">
                <a:solidFill>
                  <a:schemeClr val="bg1"/>
                </a:solidFill>
              </a:rPr>
              <a:t>for creating a targeted spend plan on controlling invasive species</a:t>
            </a:r>
          </a:p>
        </p:txBody>
      </p:sp>
    </p:spTree>
    <p:extLst>
      <p:ext uri="{BB962C8B-B14F-4D97-AF65-F5344CB8AC3E}">
        <p14:creationId xmlns:p14="http://schemas.microsoft.com/office/powerpoint/2010/main" val="3234071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AA506-C9EB-42D9-8B03-5016EC6B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0844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70E885-566B-4724-A10F-27947EEE2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50" y="889326"/>
            <a:ext cx="6388100" cy="5079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E75A4D-4D77-48E5-B835-1746AF040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330202"/>
            <a:ext cx="11430000" cy="990600"/>
          </a:xfrm>
        </p:spPr>
        <p:txBody>
          <a:bodyPr/>
          <a:lstStyle/>
          <a:p>
            <a:r>
              <a:rPr lang="en-US"/>
              <a:t>&gt; 1000 links</a:t>
            </a:r>
          </a:p>
        </p:txBody>
      </p:sp>
    </p:spTree>
    <p:extLst>
      <p:ext uri="{BB962C8B-B14F-4D97-AF65-F5344CB8AC3E}">
        <p14:creationId xmlns:p14="http://schemas.microsoft.com/office/powerpoint/2010/main" val="243175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44">
            <a:extLst>
              <a:ext uri="{FF2B5EF4-FFF2-40B4-BE49-F238E27FC236}">
                <a16:creationId xmlns:a16="http://schemas.microsoft.com/office/drawing/2014/main" id="{6113EC7C-368D-469A-9B5C-F3555B088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Bromus erectus - Wikipedia">
            <a:extLst>
              <a:ext uri="{FF2B5EF4-FFF2-40B4-BE49-F238E27FC236}">
                <a16:creationId xmlns:a16="http://schemas.microsoft.com/office/drawing/2014/main" id="{74436222-FF2F-4C7C-875B-764915309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8046"/>
          <a:stretch/>
        </p:blipFill>
        <p:spPr bwMode="auto">
          <a:xfrm>
            <a:off x="-3" y="3118274"/>
            <a:ext cx="3411077" cy="3739726"/>
          </a:xfrm>
          <a:custGeom>
            <a:avLst/>
            <a:gdLst/>
            <a:ahLst/>
            <a:cxnLst/>
            <a:rect l="l" t="t" r="r" b="b"/>
            <a:pathLst>
              <a:path w="4196274" h="4600575">
                <a:moveTo>
                  <a:pt x="698533" y="23"/>
                </a:moveTo>
                <a:cubicBezTo>
                  <a:pt x="1054085" y="-1460"/>
                  <a:pt x="2609539" y="68645"/>
                  <a:pt x="3265768" y="1088109"/>
                </a:cubicBezTo>
                <a:cubicBezTo>
                  <a:pt x="3279190" y="1093398"/>
                  <a:pt x="3294289" y="1107275"/>
                  <a:pt x="3298987" y="1120493"/>
                </a:cubicBezTo>
                <a:cubicBezTo>
                  <a:pt x="3321470" y="1182283"/>
                  <a:pt x="3376502" y="1209047"/>
                  <a:pt x="3426164" y="1242419"/>
                </a:cubicBezTo>
                <a:cubicBezTo>
                  <a:pt x="3469788" y="1271828"/>
                  <a:pt x="3516097" y="1302557"/>
                  <a:pt x="3534217" y="1352122"/>
                </a:cubicBezTo>
                <a:cubicBezTo>
                  <a:pt x="3558041" y="1418206"/>
                  <a:pt x="3490259" y="1364016"/>
                  <a:pt x="3477841" y="1389129"/>
                </a:cubicBezTo>
                <a:cubicBezTo>
                  <a:pt x="3503679" y="1423492"/>
                  <a:pt x="3543613" y="1454883"/>
                  <a:pt x="3554015" y="1493873"/>
                </a:cubicBezTo>
                <a:cubicBezTo>
                  <a:pt x="3591931" y="1634635"/>
                  <a:pt x="3673808" y="1737067"/>
                  <a:pt x="3796288" y="1816698"/>
                </a:cubicBezTo>
                <a:cubicBezTo>
                  <a:pt x="3831522" y="1839498"/>
                  <a:pt x="3854674" y="1881132"/>
                  <a:pt x="3902658" y="1887738"/>
                </a:cubicBezTo>
                <a:cubicBezTo>
                  <a:pt x="4009367" y="1902279"/>
                  <a:pt x="3975811" y="2015945"/>
                  <a:pt x="4032186" y="2066499"/>
                </a:cubicBezTo>
                <a:cubicBezTo>
                  <a:pt x="4042924" y="2076084"/>
                  <a:pt x="4052655" y="2094915"/>
                  <a:pt x="4050642" y="2107801"/>
                </a:cubicBezTo>
                <a:cubicBezTo>
                  <a:pt x="4047624" y="2126309"/>
                  <a:pt x="4034870" y="2143820"/>
                  <a:pt x="4024133" y="2160342"/>
                </a:cubicBezTo>
                <a:cubicBezTo>
                  <a:pt x="4013059" y="2176862"/>
                  <a:pt x="3996282" y="2191402"/>
                  <a:pt x="4004335" y="2213209"/>
                </a:cubicBezTo>
                <a:cubicBezTo>
                  <a:pt x="4007687" y="2222130"/>
                  <a:pt x="4005342" y="2253190"/>
                  <a:pt x="4030173" y="2228740"/>
                </a:cubicBezTo>
                <a:cubicBezTo>
                  <a:pt x="4098290" y="2161662"/>
                  <a:pt x="4137888" y="2225102"/>
                  <a:pt x="4196274" y="2255503"/>
                </a:cubicBezTo>
                <a:cubicBezTo>
                  <a:pt x="4149296" y="2286895"/>
                  <a:pt x="4107016" y="2309031"/>
                  <a:pt x="4099968" y="2355951"/>
                </a:cubicBezTo>
                <a:cubicBezTo>
                  <a:pt x="4085540" y="2452767"/>
                  <a:pt x="4023800" y="2497043"/>
                  <a:pt x="3930177" y="2505635"/>
                </a:cubicBezTo>
                <a:cubicBezTo>
                  <a:pt x="3964739" y="2599144"/>
                  <a:pt x="3964739" y="2599144"/>
                  <a:pt x="3852997" y="2612033"/>
                </a:cubicBezTo>
                <a:cubicBezTo>
                  <a:pt x="3895949" y="2671508"/>
                  <a:pt x="3895949" y="2686707"/>
                  <a:pt x="3843936" y="2707194"/>
                </a:cubicBezTo>
                <a:cubicBezTo>
                  <a:pt x="3793938" y="2726690"/>
                  <a:pt x="3738572" y="2733299"/>
                  <a:pt x="3692263" y="2763365"/>
                </a:cubicBezTo>
                <a:cubicBezTo>
                  <a:pt x="3734880" y="2839364"/>
                  <a:pt x="3746960" y="2927586"/>
                  <a:pt x="3834876" y="2964596"/>
                </a:cubicBezTo>
                <a:cubicBezTo>
                  <a:pt x="3848634" y="2970213"/>
                  <a:pt x="3858030" y="2993012"/>
                  <a:pt x="3849307" y="3006229"/>
                </a:cubicBezTo>
                <a:cubicBezTo>
                  <a:pt x="3817428" y="3054139"/>
                  <a:pt x="3863064" y="3145008"/>
                  <a:pt x="3763740" y="3155250"/>
                </a:cubicBezTo>
                <a:cubicBezTo>
                  <a:pt x="3751322" y="3156241"/>
                  <a:pt x="3739912" y="3166155"/>
                  <a:pt x="3749644" y="3179042"/>
                </a:cubicBezTo>
                <a:cubicBezTo>
                  <a:pt x="3783202" y="3223978"/>
                  <a:pt x="3742598" y="3221006"/>
                  <a:pt x="3718104" y="3226623"/>
                </a:cubicBezTo>
                <a:cubicBezTo>
                  <a:pt x="3688572" y="3233560"/>
                  <a:pt x="3655017" y="3213736"/>
                  <a:pt x="3627501" y="3238187"/>
                </a:cubicBezTo>
                <a:cubicBezTo>
                  <a:pt x="3633878" y="3263961"/>
                  <a:pt x="3657701" y="3263631"/>
                  <a:pt x="3674479" y="3271890"/>
                </a:cubicBezTo>
                <a:cubicBezTo>
                  <a:pt x="3723470" y="3295682"/>
                  <a:pt x="3763404" y="3324097"/>
                  <a:pt x="3765753" y="3385888"/>
                </a:cubicBezTo>
                <a:cubicBezTo>
                  <a:pt x="3767428" y="3435782"/>
                  <a:pt x="3772798" y="3479727"/>
                  <a:pt x="3705014" y="3494928"/>
                </a:cubicBezTo>
                <a:cubicBezTo>
                  <a:pt x="3676828" y="3501208"/>
                  <a:pt x="3684884" y="3537222"/>
                  <a:pt x="3700990" y="3555066"/>
                </a:cubicBezTo>
                <a:cubicBezTo>
                  <a:pt x="3729848" y="3586786"/>
                  <a:pt x="3753670" y="3629080"/>
                  <a:pt x="3803335" y="3632054"/>
                </a:cubicBezTo>
                <a:cubicBezTo>
                  <a:pt x="3833535" y="3634035"/>
                  <a:pt x="3856689" y="3647255"/>
                  <a:pt x="3880513" y="3662453"/>
                </a:cubicBezTo>
                <a:cubicBezTo>
                  <a:pt x="3897626" y="3673360"/>
                  <a:pt x="3918095" y="3682610"/>
                  <a:pt x="3916083" y="3706069"/>
                </a:cubicBezTo>
                <a:cubicBezTo>
                  <a:pt x="3914069" y="3728539"/>
                  <a:pt x="3894273" y="3737791"/>
                  <a:pt x="3874137" y="3742416"/>
                </a:cubicBezTo>
                <a:cubicBezTo>
                  <a:pt x="3807024" y="3757285"/>
                  <a:pt x="3743942" y="3779093"/>
                  <a:pt x="3687901" y="3828987"/>
                </a:cubicBezTo>
                <a:cubicBezTo>
                  <a:pt x="3725150" y="3855422"/>
                  <a:pt x="3760718" y="3874586"/>
                  <a:pt x="3788234" y="3901352"/>
                </a:cubicBezTo>
                <a:cubicBezTo>
                  <a:pt x="3854674" y="3966112"/>
                  <a:pt x="3291941" y="4169986"/>
                  <a:pt x="3263755" y="4242681"/>
                </a:cubicBezTo>
                <a:cubicBezTo>
                  <a:pt x="3255030" y="4265149"/>
                  <a:pt x="3225166" y="4288278"/>
                  <a:pt x="3200332" y="4294887"/>
                </a:cubicBezTo>
                <a:cubicBezTo>
                  <a:pt x="3083895" y="4325948"/>
                  <a:pt x="2982893" y="4395668"/>
                  <a:pt x="2863768" y="4421442"/>
                </a:cubicBezTo>
                <a:cubicBezTo>
                  <a:pt x="2751355" y="4445892"/>
                  <a:pt x="2640621" y="4478605"/>
                  <a:pt x="2517472" y="4510985"/>
                </a:cubicBezTo>
                <a:cubicBezTo>
                  <a:pt x="2555222" y="4551627"/>
                  <a:pt x="2607569" y="4569553"/>
                  <a:pt x="2654380" y="4591980"/>
                </a:cubicBezTo>
                <a:lnTo>
                  <a:pt x="2667892" y="4600575"/>
                </a:lnTo>
                <a:lnTo>
                  <a:pt x="0" y="4600575"/>
                </a:lnTo>
                <a:lnTo>
                  <a:pt x="0" y="144733"/>
                </a:lnTo>
                <a:lnTo>
                  <a:pt x="121106" y="102309"/>
                </a:lnTo>
                <a:cubicBezTo>
                  <a:pt x="290510" y="47726"/>
                  <a:pt x="463596" y="8200"/>
                  <a:pt x="644044" y="1014"/>
                </a:cubicBezTo>
                <a:cubicBezTo>
                  <a:pt x="656459" y="538"/>
                  <a:pt x="674830" y="121"/>
                  <a:pt x="698533" y="2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 invasive species continues to flex its 'mussels' in Arizona's waterways  | ASU News">
            <a:extLst>
              <a:ext uri="{FF2B5EF4-FFF2-40B4-BE49-F238E27FC236}">
                <a16:creationId xmlns:a16="http://schemas.microsoft.com/office/drawing/2014/main" id="{E5E83186-B52B-44C1-B5D9-E8977879D7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6" r="13685" b="3"/>
          <a:stretch/>
        </p:blipFill>
        <p:spPr bwMode="auto">
          <a:xfrm>
            <a:off x="5314848" y="112258"/>
            <a:ext cx="3241499" cy="3354472"/>
          </a:xfrm>
          <a:custGeom>
            <a:avLst/>
            <a:gdLst/>
            <a:ahLst/>
            <a:cxnLst/>
            <a:rect l="l" t="t" r="r" b="b"/>
            <a:pathLst>
              <a:path w="3359190" h="3476265">
                <a:moveTo>
                  <a:pt x="450539" y="15"/>
                </a:moveTo>
                <a:cubicBezTo>
                  <a:pt x="458434" y="271"/>
                  <a:pt x="466600" y="3856"/>
                  <a:pt x="473999" y="4995"/>
                </a:cubicBezTo>
                <a:cubicBezTo>
                  <a:pt x="637327" y="30493"/>
                  <a:pt x="800653" y="58040"/>
                  <a:pt x="964158" y="82398"/>
                </a:cubicBezTo>
                <a:cubicBezTo>
                  <a:pt x="1117018" y="105163"/>
                  <a:pt x="1270959" y="110398"/>
                  <a:pt x="1424540" y="122237"/>
                </a:cubicBezTo>
                <a:cubicBezTo>
                  <a:pt x="1610425" y="136579"/>
                  <a:pt x="1795950" y="156841"/>
                  <a:pt x="1980752" y="188711"/>
                </a:cubicBezTo>
                <a:cubicBezTo>
                  <a:pt x="2109067" y="211022"/>
                  <a:pt x="2238645" y="226502"/>
                  <a:pt x="2368766" y="208745"/>
                </a:cubicBezTo>
                <a:cubicBezTo>
                  <a:pt x="2375261" y="207834"/>
                  <a:pt x="2382661" y="204876"/>
                  <a:pt x="2388075" y="207834"/>
                </a:cubicBezTo>
                <a:cubicBezTo>
                  <a:pt x="2451242" y="241073"/>
                  <a:pt x="2520180" y="217168"/>
                  <a:pt x="2585691" y="238113"/>
                </a:cubicBezTo>
                <a:cubicBezTo>
                  <a:pt x="2568908" y="318930"/>
                  <a:pt x="2496899" y="312327"/>
                  <a:pt x="2456294" y="368331"/>
                </a:cubicBezTo>
                <a:cubicBezTo>
                  <a:pt x="2522527" y="390639"/>
                  <a:pt x="2582081" y="413178"/>
                  <a:pt x="2642540" y="430023"/>
                </a:cubicBezTo>
                <a:cubicBezTo>
                  <a:pt x="2706608" y="447780"/>
                  <a:pt x="2760929" y="495816"/>
                  <a:pt x="2823551" y="517215"/>
                </a:cubicBezTo>
                <a:cubicBezTo>
                  <a:pt x="2836907" y="521769"/>
                  <a:pt x="2852969" y="537704"/>
                  <a:pt x="2857661" y="553184"/>
                </a:cubicBezTo>
                <a:cubicBezTo>
                  <a:pt x="2872820" y="603269"/>
                  <a:pt x="3175470" y="743732"/>
                  <a:pt x="3139737" y="788350"/>
                </a:cubicBezTo>
                <a:cubicBezTo>
                  <a:pt x="3124939" y="806790"/>
                  <a:pt x="3105809" y="819994"/>
                  <a:pt x="3085776" y="838207"/>
                </a:cubicBezTo>
                <a:cubicBezTo>
                  <a:pt x="3115916" y="872582"/>
                  <a:pt x="3149843" y="887608"/>
                  <a:pt x="3185938" y="897851"/>
                </a:cubicBezTo>
                <a:cubicBezTo>
                  <a:pt x="3196767" y="901039"/>
                  <a:pt x="3207414" y="907413"/>
                  <a:pt x="3208497" y="922894"/>
                </a:cubicBezTo>
                <a:cubicBezTo>
                  <a:pt x="3209580" y="939056"/>
                  <a:pt x="3198571" y="945429"/>
                  <a:pt x="3189367" y="952944"/>
                </a:cubicBezTo>
                <a:cubicBezTo>
                  <a:pt x="3176554" y="963415"/>
                  <a:pt x="3164101" y="972523"/>
                  <a:pt x="3147859" y="973888"/>
                </a:cubicBezTo>
                <a:cubicBezTo>
                  <a:pt x="3121148" y="975937"/>
                  <a:pt x="3108336" y="1005076"/>
                  <a:pt x="3092816" y="1026930"/>
                </a:cubicBezTo>
                <a:cubicBezTo>
                  <a:pt x="3084153" y="1039224"/>
                  <a:pt x="3079821" y="1064037"/>
                  <a:pt x="3094980" y="1068363"/>
                </a:cubicBezTo>
                <a:cubicBezTo>
                  <a:pt x="3131436" y="1078836"/>
                  <a:pt x="3128548" y="1109114"/>
                  <a:pt x="3127647" y="1143489"/>
                </a:cubicBezTo>
                <a:cubicBezTo>
                  <a:pt x="3126383" y="1186061"/>
                  <a:pt x="3104906" y="1205638"/>
                  <a:pt x="3078557" y="1222030"/>
                </a:cubicBezTo>
                <a:cubicBezTo>
                  <a:pt x="3069534" y="1227720"/>
                  <a:pt x="3056721" y="1227493"/>
                  <a:pt x="3053292" y="1245250"/>
                </a:cubicBezTo>
                <a:cubicBezTo>
                  <a:pt x="3068090" y="1262097"/>
                  <a:pt x="3086137" y="1248439"/>
                  <a:pt x="3102020" y="1253218"/>
                </a:cubicBezTo>
                <a:cubicBezTo>
                  <a:pt x="3115193" y="1257088"/>
                  <a:pt x="3137031" y="1255040"/>
                  <a:pt x="3118983" y="1286000"/>
                </a:cubicBezTo>
                <a:cubicBezTo>
                  <a:pt x="3113749" y="1294878"/>
                  <a:pt x="3119885" y="1301709"/>
                  <a:pt x="3126564" y="1302392"/>
                </a:cubicBezTo>
                <a:cubicBezTo>
                  <a:pt x="3179982" y="1309448"/>
                  <a:pt x="3155438" y="1372054"/>
                  <a:pt x="3172584" y="1405063"/>
                </a:cubicBezTo>
                <a:cubicBezTo>
                  <a:pt x="3177275" y="1414169"/>
                  <a:pt x="3172222" y="1429877"/>
                  <a:pt x="3164822" y="1433747"/>
                </a:cubicBezTo>
                <a:cubicBezTo>
                  <a:pt x="3117539" y="1459245"/>
                  <a:pt x="3111043" y="1520028"/>
                  <a:pt x="3088122" y="1572389"/>
                </a:cubicBezTo>
                <a:cubicBezTo>
                  <a:pt x="3113028" y="1593104"/>
                  <a:pt x="3142805" y="1597657"/>
                  <a:pt x="3169695" y="1611089"/>
                </a:cubicBezTo>
                <a:cubicBezTo>
                  <a:pt x="3197669" y="1625204"/>
                  <a:pt x="3197669" y="1635676"/>
                  <a:pt x="3174569" y="1676653"/>
                </a:cubicBezTo>
                <a:cubicBezTo>
                  <a:pt x="3234665" y="1685532"/>
                  <a:pt x="3234665" y="1685532"/>
                  <a:pt x="3216077" y="1749957"/>
                </a:cubicBezTo>
                <a:cubicBezTo>
                  <a:pt x="3266430" y="1755877"/>
                  <a:pt x="3299635" y="1786382"/>
                  <a:pt x="3307395" y="1853085"/>
                </a:cubicBezTo>
                <a:cubicBezTo>
                  <a:pt x="3311185" y="1885411"/>
                  <a:pt x="3333924" y="1900663"/>
                  <a:pt x="3359190" y="1922291"/>
                </a:cubicBezTo>
                <a:cubicBezTo>
                  <a:pt x="3327789" y="1943236"/>
                  <a:pt x="3306492" y="1986945"/>
                  <a:pt x="3269857" y="1940730"/>
                </a:cubicBezTo>
                <a:cubicBezTo>
                  <a:pt x="3256503" y="1923885"/>
                  <a:pt x="3257764" y="1945284"/>
                  <a:pt x="3255961" y="1951430"/>
                </a:cubicBezTo>
                <a:cubicBezTo>
                  <a:pt x="3251630" y="1966455"/>
                  <a:pt x="3260653" y="1976472"/>
                  <a:pt x="3266609" y="1987854"/>
                </a:cubicBezTo>
                <a:cubicBezTo>
                  <a:pt x="3272384" y="1999237"/>
                  <a:pt x="3279243" y="2011302"/>
                  <a:pt x="3280866" y="2024054"/>
                </a:cubicBezTo>
                <a:cubicBezTo>
                  <a:pt x="3281948" y="2032931"/>
                  <a:pt x="3276715" y="2045905"/>
                  <a:pt x="3270940" y="2052509"/>
                </a:cubicBezTo>
                <a:cubicBezTo>
                  <a:pt x="3240620" y="2087340"/>
                  <a:pt x="3258667" y="2165652"/>
                  <a:pt x="3201277" y="2175670"/>
                </a:cubicBezTo>
                <a:cubicBezTo>
                  <a:pt x="3175470" y="2180221"/>
                  <a:pt x="3163018" y="2208906"/>
                  <a:pt x="3144069" y="2224614"/>
                </a:cubicBezTo>
                <a:cubicBezTo>
                  <a:pt x="3078197" y="2279478"/>
                  <a:pt x="3034161" y="2350051"/>
                  <a:pt x="3013769" y="2447031"/>
                </a:cubicBezTo>
                <a:cubicBezTo>
                  <a:pt x="3008175" y="2473894"/>
                  <a:pt x="2986698" y="2495522"/>
                  <a:pt x="2972802" y="2519197"/>
                </a:cubicBezTo>
                <a:cubicBezTo>
                  <a:pt x="2979480" y="2536499"/>
                  <a:pt x="3015935" y="2499164"/>
                  <a:pt x="3003121" y="2544694"/>
                </a:cubicBezTo>
                <a:cubicBezTo>
                  <a:pt x="2993376" y="2578843"/>
                  <a:pt x="2968470" y="2600014"/>
                  <a:pt x="2945008" y="2620276"/>
                </a:cubicBezTo>
                <a:cubicBezTo>
                  <a:pt x="2918299" y="2643268"/>
                  <a:pt x="2888702" y="2661708"/>
                  <a:pt x="2876610" y="2704279"/>
                </a:cubicBezTo>
                <a:cubicBezTo>
                  <a:pt x="2874083" y="2713386"/>
                  <a:pt x="2865963" y="2722947"/>
                  <a:pt x="2858744" y="2726591"/>
                </a:cubicBezTo>
                <a:cubicBezTo>
                  <a:pt x="2482281" y="3475797"/>
                  <a:pt x="1555563" y="3480805"/>
                  <a:pt x="1448724" y="3475568"/>
                </a:cubicBezTo>
                <a:cubicBezTo>
                  <a:pt x="1319326" y="3468966"/>
                  <a:pt x="1196966" y="3422753"/>
                  <a:pt x="1076954" y="3365156"/>
                </a:cubicBezTo>
                <a:cubicBezTo>
                  <a:pt x="1026241" y="3340797"/>
                  <a:pt x="979138" y="3306195"/>
                  <a:pt x="929868" y="3279332"/>
                </a:cubicBezTo>
                <a:cubicBezTo>
                  <a:pt x="861832" y="3242223"/>
                  <a:pt x="809315" y="3171424"/>
                  <a:pt x="741457" y="3141601"/>
                </a:cubicBezTo>
                <a:cubicBezTo>
                  <a:pt x="671616" y="3110867"/>
                  <a:pt x="611879" y="3054638"/>
                  <a:pt x="540052" y="3030734"/>
                </a:cubicBezTo>
                <a:cubicBezTo>
                  <a:pt x="502153" y="3017985"/>
                  <a:pt x="465517" y="2994993"/>
                  <a:pt x="471471" y="2929200"/>
                </a:cubicBezTo>
                <a:cubicBezTo>
                  <a:pt x="473096" y="2910532"/>
                  <a:pt x="463171" y="2895282"/>
                  <a:pt x="447469" y="2900745"/>
                </a:cubicBezTo>
                <a:cubicBezTo>
                  <a:pt x="417513" y="2910989"/>
                  <a:pt x="403977" y="2883898"/>
                  <a:pt x="387373" y="2863636"/>
                </a:cubicBezTo>
                <a:cubicBezTo>
                  <a:pt x="357776" y="2827667"/>
                  <a:pt x="329623" y="2789422"/>
                  <a:pt x="282519" y="2783503"/>
                </a:cubicBezTo>
                <a:cubicBezTo>
                  <a:pt x="291543" y="2755272"/>
                  <a:pt x="306883" y="2759371"/>
                  <a:pt x="320959" y="2765290"/>
                </a:cubicBezTo>
                <a:cubicBezTo>
                  <a:pt x="357956" y="2780772"/>
                  <a:pt x="394592" y="2798300"/>
                  <a:pt x="431588" y="2813781"/>
                </a:cubicBezTo>
                <a:cubicBezTo>
                  <a:pt x="455771" y="2823799"/>
                  <a:pt x="479775" y="2837912"/>
                  <a:pt x="512079" y="2826755"/>
                </a:cubicBezTo>
                <a:cubicBezTo>
                  <a:pt x="484286" y="2769843"/>
                  <a:pt x="437003" y="2759598"/>
                  <a:pt x="398743" y="2742071"/>
                </a:cubicBezTo>
                <a:cubicBezTo>
                  <a:pt x="350919" y="2719988"/>
                  <a:pt x="322765" y="2678326"/>
                  <a:pt x="289016" y="2631885"/>
                </a:cubicBezTo>
                <a:cubicBezTo>
                  <a:pt x="324209" y="2620730"/>
                  <a:pt x="346045" y="2654879"/>
                  <a:pt x="373657" y="2653056"/>
                </a:cubicBezTo>
                <a:cubicBezTo>
                  <a:pt x="375101" y="2647140"/>
                  <a:pt x="377627" y="2638488"/>
                  <a:pt x="377267" y="2638259"/>
                </a:cubicBezTo>
                <a:cubicBezTo>
                  <a:pt x="332149" y="2612763"/>
                  <a:pt x="311034" y="2564956"/>
                  <a:pt x="303995" y="2507131"/>
                </a:cubicBezTo>
                <a:cubicBezTo>
                  <a:pt x="300386" y="2477310"/>
                  <a:pt x="283963" y="2467976"/>
                  <a:pt x="267720" y="2454316"/>
                </a:cubicBezTo>
                <a:cubicBezTo>
                  <a:pt x="211053" y="2405826"/>
                  <a:pt x="151137" y="2361890"/>
                  <a:pt x="104574" y="2295188"/>
                </a:cubicBezTo>
                <a:cubicBezTo>
                  <a:pt x="158355" y="2304066"/>
                  <a:pt x="201487" y="2347547"/>
                  <a:pt x="259420" y="2366215"/>
                </a:cubicBezTo>
                <a:cubicBezTo>
                  <a:pt x="213400" y="2292910"/>
                  <a:pt x="153843" y="2255803"/>
                  <a:pt x="99521" y="2211409"/>
                </a:cubicBezTo>
                <a:cubicBezTo>
                  <a:pt x="74797" y="2191149"/>
                  <a:pt x="51878" y="2165197"/>
                  <a:pt x="21920" y="2154269"/>
                </a:cubicBezTo>
                <a:cubicBezTo>
                  <a:pt x="11271" y="2150400"/>
                  <a:pt x="-6235" y="2142204"/>
                  <a:pt x="2248" y="2120577"/>
                </a:cubicBezTo>
                <a:cubicBezTo>
                  <a:pt x="9466" y="2102593"/>
                  <a:pt x="23723" y="2108055"/>
                  <a:pt x="36718" y="2113292"/>
                </a:cubicBezTo>
                <a:cubicBezTo>
                  <a:pt x="67939" y="2126269"/>
                  <a:pt x="100244" y="2126495"/>
                  <a:pt x="142474" y="2126269"/>
                </a:cubicBezTo>
                <a:cubicBezTo>
                  <a:pt x="107102" y="2066851"/>
                  <a:pt x="42311" y="2084608"/>
                  <a:pt x="11993" y="2022231"/>
                </a:cubicBezTo>
                <a:cubicBezTo>
                  <a:pt x="49892" y="2011302"/>
                  <a:pt x="79128" y="2033841"/>
                  <a:pt x="109809" y="2038166"/>
                </a:cubicBezTo>
                <a:cubicBezTo>
                  <a:pt x="137600" y="2042036"/>
                  <a:pt x="144459" y="2031565"/>
                  <a:pt x="137962" y="1997188"/>
                </a:cubicBezTo>
                <a:cubicBezTo>
                  <a:pt x="127856" y="1943690"/>
                  <a:pt x="143015" y="1916371"/>
                  <a:pt x="183441" y="1930941"/>
                </a:cubicBezTo>
                <a:cubicBezTo>
                  <a:pt x="220978" y="1944601"/>
                  <a:pt x="224948" y="1924568"/>
                  <a:pt x="214842" y="1894062"/>
                </a:cubicBezTo>
                <a:cubicBezTo>
                  <a:pt x="200405" y="1849671"/>
                  <a:pt x="216827" y="1815295"/>
                  <a:pt x="228017" y="1777960"/>
                </a:cubicBezTo>
                <a:cubicBezTo>
                  <a:pt x="245162" y="1721045"/>
                  <a:pt x="237944" y="1693272"/>
                  <a:pt x="200946" y="1650929"/>
                </a:cubicBezTo>
                <a:cubicBezTo>
                  <a:pt x="180193" y="1627251"/>
                  <a:pt x="157815" y="1607219"/>
                  <a:pt x="127675" y="1586731"/>
                </a:cubicBezTo>
                <a:cubicBezTo>
                  <a:pt x="197157" y="1575576"/>
                  <a:pt x="124246" y="1538013"/>
                  <a:pt x="148791" y="1514564"/>
                </a:cubicBezTo>
                <a:cubicBezTo>
                  <a:pt x="197878" y="1505003"/>
                  <a:pt x="237944" y="1579673"/>
                  <a:pt x="304718" y="1558274"/>
                </a:cubicBezTo>
                <a:cubicBezTo>
                  <a:pt x="222243" y="1493618"/>
                  <a:pt x="131104" y="1472448"/>
                  <a:pt x="71369" y="1386396"/>
                </a:cubicBezTo>
                <a:cubicBezTo>
                  <a:pt x="85084" y="1366817"/>
                  <a:pt x="98799" y="1385029"/>
                  <a:pt x="110530" y="1377745"/>
                </a:cubicBezTo>
                <a:cubicBezTo>
                  <a:pt x="110169" y="1373192"/>
                  <a:pt x="111073" y="1366361"/>
                  <a:pt x="108906" y="1364313"/>
                </a:cubicBezTo>
                <a:cubicBezTo>
                  <a:pt x="64330" y="1317416"/>
                  <a:pt x="63607" y="1316279"/>
                  <a:pt x="111433" y="1281675"/>
                </a:cubicBezTo>
                <a:cubicBezTo>
                  <a:pt x="128217" y="1269609"/>
                  <a:pt x="126772" y="1258909"/>
                  <a:pt x="117930" y="1243657"/>
                </a:cubicBezTo>
                <a:cubicBezTo>
                  <a:pt x="111612" y="1232957"/>
                  <a:pt x="104033" y="1223395"/>
                  <a:pt x="107643" y="1199947"/>
                </a:cubicBezTo>
                <a:cubicBezTo>
                  <a:pt x="133810" y="1229998"/>
                  <a:pt x="260321" y="1220208"/>
                  <a:pt x="282700" y="1217021"/>
                </a:cubicBezTo>
                <a:cubicBezTo>
                  <a:pt x="307786" y="1213607"/>
                  <a:pt x="332510" y="1199037"/>
                  <a:pt x="358858" y="1207003"/>
                </a:cubicBezTo>
                <a:cubicBezTo>
                  <a:pt x="379973" y="1213381"/>
                  <a:pt x="477788" y="1275073"/>
                  <a:pt x="491685" y="1204273"/>
                </a:cubicBezTo>
                <a:cubicBezTo>
                  <a:pt x="492408" y="1200857"/>
                  <a:pt x="531930" y="1208826"/>
                  <a:pt x="553226" y="1212696"/>
                </a:cubicBezTo>
                <a:cubicBezTo>
                  <a:pt x="571995" y="1215883"/>
                  <a:pt x="593110" y="1229998"/>
                  <a:pt x="605743" y="1201769"/>
                </a:cubicBezTo>
                <a:cubicBezTo>
                  <a:pt x="613143" y="1185150"/>
                  <a:pt x="582643" y="1153051"/>
                  <a:pt x="555391" y="1150320"/>
                </a:cubicBezTo>
                <a:cubicBezTo>
                  <a:pt x="531749" y="1147814"/>
                  <a:pt x="507025" y="1144172"/>
                  <a:pt x="484466" y="1151001"/>
                </a:cubicBezTo>
                <a:cubicBezTo>
                  <a:pt x="456674" y="1159198"/>
                  <a:pt x="441696" y="1145994"/>
                  <a:pt x="433934" y="1117538"/>
                </a:cubicBezTo>
                <a:cubicBezTo>
                  <a:pt x="425273" y="1086122"/>
                  <a:pt x="408668" y="1071550"/>
                  <a:pt x="385749" y="1056980"/>
                </a:cubicBezTo>
                <a:cubicBezTo>
                  <a:pt x="330163" y="1021696"/>
                  <a:pt x="276744" y="980946"/>
                  <a:pt x="215745" y="960456"/>
                </a:cubicBezTo>
                <a:cubicBezTo>
                  <a:pt x="203653" y="956358"/>
                  <a:pt x="190298" y="950894"/>
                  <a:pt x="184704" y="923805"/>
                </a:cubicBezTo>
                <a:cubicBezTo>
                  <a:pt x="349836" y="964326"/>
                  <a:pt x="500349" y="1069958"/>
                  <a:pt x="670713" y="1063811"/>
                </a:cubicBezTo>
                <a:cubicBezTo>
                  <a:pt x="624151" y="1030346"/>
                  <a:pt x="570192" y="1028524"/>
                  <a:pt x="520561" y="1005076"/>
                </a:cubicBezTo>
                <a:cubicBezTo>
                  <a:pt x="555753" y="987546"/>
                  <a:pt x="588779" y="1005759"/>
                  <a:pt x="622167" y="1015777"/>
                </a:cubicBezTo>
                <a:cubicBezTo>
                  <a:pt x="650140" y="1023970"/>
                  <a:pt x="675405" y="1025337"/>
                  <a:pt x="678473" y="976393"/>
                </a:cubicBezTo>
                <a:cubicBezTo>
                  <a:pt x="677389" y="973205"/>
                  <a:pt x="677570" y="969107"/>
                  <a:pt x="677751" y="965238"/>
                </a:cubicBezTo>
                <a:cubicBezTo>
                  <a:pt x="668365" y="944976"/>
                  <a:pt x="653749" y="934504"/>
                  <a:pt x="636423" y="928584"/>
                </a:cubicBezTo>
                <a:cubicBezTo>
                  <a:pt x="625955" y="924942"/>
                  <a:pt x="612060" y="919478"/>
                  <a:pt x="612239" y="904909"/>
                </a:cubicBezTo>
                <a:cubicBezTo>
                  <a:pt x="612781" y="850955"/>
                  <a:pt x="579394" y="835246"/>
                  <a:pt x="546007" y="819539"/>
                </a:cubicBezTo>
                <a:cubicBezTo>
                  <a:pt x="564596" y="792676"/>
                  <a:pt x="579213" y="812481"/>
                  <a:pt x="593290" y="810433"/>
                </a:cubicBezTo>
                <a:cubicBezTo>
                  <a:pt x="602495" y="809067"/>
                  <a:pt x="610796" y="806563"/>
                  <a:pt x="610796" y="792676"/>
                </a:cubicBezTo>
                <a:cubicBezTo>
                  <a:pt x="610977" y="781065"/>
                  <a:pt x="606645" y="767861"/>
                  <a:pt x="597622" y="767635"/>
                </a:cubicBezTo>
                <a:cubicBezTo>
                  <a:pt x="541135" y="765585"/>
                  <a:pt x="509913" y="690914"/>
                  <a:pt x="451260" y="690687"/>
                </a:cubicBezTo>
                <a:cubicBezTo>
                  <a:pt x="416248" y="690687"/>
                  <a:pt x="469488" y="648571"/>
                  <a:pt x="439891" y="631042"/>
                </a:cubicBezTo>
                <a:cubicBezTo>
                  <a:pt x="433393" y="627171"/>
                  <a:pt x="456855" y="621254"/>
                  <a:pt x="467323" y="622164"/>
                </a:cubicBezTo>
                <a:cubicBezTo>
                  <a:pt x="477609" y="623074"/>
                  <a:pt x="486813" y="634229"/>
                  <a:pt x="499265" y="626261"/>
                </a:cubicBezTo>
                <a:cubicBezTo>
                  <a:pt x="506123" y="597806"/>
                  <a:pt x="488438" y="587332"/>
                  <a:pt x="473818" y="579365"/>
                </a:cubicBezTo>
                <a:cubicBezTo>
                  <a:pt x="440070" y="560925"/>
                  <a:pt x="407224" y="538615"/>
                  <a:pt x="370228" y="532013"/>
                </a:cubicBezTo>
                <a:cubicBezTo>
                  <a:pt x="357055" y="529737"/>
                  <a:pt x="389177" y="499231"/>
                  <a:pt x="395494" y="488532"/>
                </a:cubicBezTo>
                <a:cubicBezTo>
                  <a:pt x="376883" y="474474"/>
                  <a:pt x="357801" y="462263"/>
                  <a:pt x="338331" y="451478"/>
                </a:cubicBezTo>
                <a:lnTo>
                  <a:pt x="331729" y="448316"/>
                </a:lnTo>
                <a:lnTo>
                  <a:pt x="333477" y="428106"/>
                </a:lnTo>
                <a:cubicBezTo>
                  <a:pt x="333477" y="428106"/>
                  <a:pt x="322127" y="376930"/>
                  <a:pt x="314427" y="351906"/>
                </a:cubicBezTo>
                <a:lnTo>
                  <a:pt x="296726" y="307655"/>
                </a:lnTo>
                <a:lnTo>
                  <a:pt x="312139" y="309596"/>
                </a:lnTo>
                <a:cubicBezTo>
                  <a:pt x="327682" y="313807"/>
                  <a:pt x="343879" y="321889"/>
                  <a:pt x="357956" y="329174"/>
                </a:cubicBezTo>
                <a:cubicBezTo>
                  <a:pt x="381237" y="341238"/>
                  <a:pt x="403435" y="344425"/>
                  <a:pt x="434297" y="329174"/>
                </a:cubicBezTo>
                <a:cubicBezTo>
                  <a:pt x="406324" y="319841"/>
                  <a:pt x="384846" y="311645"/>
                  <a:pt x="362829" y="305953"/>
                </a:cubicBezTo>
                <a:cubicBezTo>
                  <a:pt x="345323" y="301400"/>
                  <a:pt x="387012" y="282960"/>
                  <a:pt x="408307" y="285237"/>
                </a:cubicBezTo>
                <a:cubicBezTo>
                  <a:pt x="438085" y="288423"/>
                  <a:pt x="421302" y="276586"/>
                  <a:pt x="416248" y="260195"/>
                </a:cubicBezTo>
                <a:cubicBezTo>
                  <a:pt x="410835" y="242665"/>
                  <a:pt x="426897" y="237203"/>
                  <a:pt x="437003" y="240844"/>
                </a:cubicBezTo>
                <a:cubicBezTo>
                  <a:pt x="475803" y="255187"/>
                  <a:pt x="514425" y="229917"/>
                  <a:pt x="554491" y="250407"/>
                </a:cubicBezTo>
                <a:cubicBezTo>
                  <a:pt x="544384" y="199867"/>
                  <a:pt x="522546" y="177784"/>
                  <a:pt x="476887" y="170726"/>
                </a:cubicBezTo>
                <a:cubicBezTo>
                  <a:pt x="459741" y="167996"/>
                  <a:pt x="441876" y="172093"/>
                  <a:pt x="427076" y="157522"/>
                </a:cubicBezTo>
                <a:cubicBezTo>
                  <a:pt x="418594" y="149101"/>
                  <a:pt x="409030" y="139084"/>
                  <a:pt x="415707" y="123603"/>
                </a:cubicBezTo>
                <a:cubicBezTo>
                  <a:pt x="420400" y="112674"/>
                  <a:pt x="430506" y="112674"/>
                  <a:pt x="438808" y="116318"/>
                </a:cubicBezTo>
                <a:cubicBezTo>
                  <a:pt x="475984" y="132483"/>
                  <a:pt x="514786" y="138400"/>
                  <a:pt x="553586" y="144320"/>
                </a:cubicBezTo>
                <a:cubicBezTo>
                  <a:pt x="559543" y="145230"/>
                  <a:pt x="566220" y="148191"/>
                  <a:pt x="572898" y="133164"/>
                </a:cubicBezTo>
                <a:cubicBezTo>
                  <a:pt x="500349" y="108805"/>
                  <a:pt x="431408" y="74202"/>
                  <a:pt x="356874" y="60770"/>
                </a:cubicBezTo>
                <a:cubicBezTo>
                  <a:pt x="357956" y="54397"/>
                  <a:pt x="359038" y="48022"/>
                  <a:pt x="360122" y="41649"/>
                </a:cubicBezTo>
                <a:cubicBezTo>
                  <a:pt x="418413" y="50753"/>
                  <a:pt x="476707" y="59859"/>
                  <a:pt x="550338" y="71243"/>
                </a:cubicBezTo>
                <a:cubicBezTo>
                  <a:pt x="505041" y="35045"/>
                  <a:pt x="462269" y="47111"/>
                  <a:pt x="428701" y="15013"/>
                </a:cubicBezTo>
                <a:cubicBezTo>
                  <a:pt x="435018" y="2833"/>
                  <a:pt x="442643" y="-241"/>
                  <a:pt x="450539" y="1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221756-2C9E-314A-9425-31BA23FBE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031" y="2661337"/>
            <a:ext cx="6864412" cy="11312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6DB4F-5ECD-42EF-83B5-59664EFDDB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1" r="19939" b="-1"/>
          <a:stretch/>
        </p:blipFill>
        <p:spPr>
          <a:xfrm>
            <a:off x="480177" y="3"/>
            <a:ext cx="4980517" cy="2440831"/>
          </a:xfrm>
          <a:custGeom>
            <a:avLst/>
            <a:gdLst/>
            <a:ahLst/>
            <a:cxnLst/>
            <a:rect l="l" t="t" r="r" b="b"/>
            <a:pathLst>
              <a:path w="4980517" h="2440831">
                <a:moveTo>
                  <a:pt x="287929" y="0"/>
                </a:moveTo>
                <a:lnTo>
                  <a:pt x="4817890" y="0"/>
                </a:lnTo>
                <a:lnTo>
                  <a:pt x="4816841" y="3177"/>
                </a:lnTo>
                <a:cubicBezTo>
                  <a:pt x="4816707" y="6109"/>
                  <a:pt x="4816908" y="9403"/>
                  <a:pt x="4816641" y="12038"/>
                </a:cubicBezTo>
                <a:cubicBezTo>
                  <a:pt x="4834033" y="20468"/>
                  <a:pt x="4854369" y="-611"/>
                  <a:pt x="4874703" y="22050"/>
                </a:cubicBezTo>
                <a:cubicBezTo>
                  <a:pt x="4786137" y="121645"/>
                  <a:pt x="4651010" y="146147"/>
                  <a:pt x="4528727" y="220979"/>
                </a:cubicBezTo>
                <a:cubicBezTo>
                  <a:pt x="4627731" y="245745"/>
                  <a:pt x="4687133" y="159323"/>
                  <a:pt x="4759914" y="170389"/>
                </a:cubicBezTo>
                <a:cubicBezTo>
                  <a:pt x="4796305" y="197528"/>
                  <a:pt x="4688204" y="241003"/>
                  <a:pt x="4791221" y="253914"/>
                </a:cubicBezTo>
                <a:cubicBezTo>
                  <a:pt x="4746534" y="277627"/>
                  <a:pt x="4713355" y="300811"/>
                  <a:pt x="4682585" y="328215"/>
                </a:cubicBezTo>
                <a:cubicBezTo>
                  <a:pt x="4627731" y="377223"/>
                  <a:pt x="4617028" y="409367"/>
                  <a:pt x="4642449" y="475239"/>
                </a:cubicBezTo>
                <a:cubicBezTo>
                  <a:pt x="4659039" y="518450"/>
                  <a:pt x="4683387" y="558237"/>
                  <a:pt x="4661983" y="609614"/>
                </a:cubicBezTo>
                <a:cubicBezTo>
                  <a:pt x="4646998" y="644922"/>
                  <a:pt x="4652885" y="668107"/>
                  <a:pt x="4708539" y="652298"/>
                </a:cubicBezTo>
                <a:cubicBezTo>
                  <a:pt x="4768476" y="635435"/>
                  <a:pt x="4790952" y="667053"/>
                  <a:pt x="4775969" y="728971"/>
                </a:cubicBezTo>
                <a:cubicBezTo>
                  <a:pt x="4766336" y="768758"/>
                  <a:pt x="4776506" y="780877"/>
                  <a:pt x="4817710" y="776398"/>
                </a:cubicBezTo>
                <a:cubicBezTo>
                  <a:pt x="4863199" y="771392"/>
                  <a:pt x="4906546" y="745306"/>
                  <a:pt x="4962737" y="757955"/>
                </a:cubicBezTo>
                <a:cubicBezTo>
                  <a:pt x="4917786" y="830149"/>
                  <a:pt x="4821724" y="809597"/>
                  <a:pt x="4769279" y="878367"/>
                </a:cubicBezTo>
                <a:cubicBezTo>
                  <a:pt x="4831892" y="878629"/>
                  <a:pt x="4879788" y="878367"/>
                  <a:pt x="4926079" y="863347"/>
                </a:cubicBezTo>
                <a:cubicBezTo>
                  <a:pt x="4945346" y="857286"/>
                  <a:pt x="4966484" y="850965"/>
                  <a:pt x="4977186" y="871779"/>
                </a:cubicBezTo>
                <a:cubicBezTo>
                  <a:pt x="4989762" y="896809"/>
                  <a:pt x="4963808" y="906295"/>
                  <a:pt x="4948019" y="910774"/>
                </a:cubicBezTo>
                <a:cubicBezTo>
                  <a:pt x="4903602" y="923421"/>
                  <a:pt x="4869621" y="953458"/>
                  <a:pt x="4832963" y="976907"/>
                </a:cubicBezTo>
                <a:cubicBezTo>
                  <a:pt x="4752423" y="1028288"/>
                  <a:pt x="4664121" y="1071235"/>
                  <a:pt x="4595889" y="1156077"/>
                </a:cubicBezTo>
                <a:cubicBezTo>
                  <a:pt x="4681783" y="1134471"/>
                  <a:pt x="4745733" y="1084147"/>
                  <a:pt x="4825471" y="1073871"/>
                </a:cubicBezTo>
                <a:cubicBezTo>
                  <a:pt x="4756436" y="1151071"/>
                  <a:pt x="4667600" y="1201922"/>
                  <a:pt x="4583583" y="1258044"/>
                </a:cubicBezTo>
                <a:cubicBezTo>
                  <a:pt x="4559500" y="1273853"/>
                  <a:pt x="4535151" y="1284656"/>
                  <a:pt x="4529799" y="1319171"/>
                </a:cubicBezTo>
                <a:cubicBezTo>
                  <a:pt x="4519362" y="1386097"/>
                  <a:pt x="4488056" y="1441427"/>
                  <a:pt x="4421163" y="1470936"/>
                </a:cubicBezTo>
                <a:cubicBezTo>
                  <a:pt x="4420628" y="1471202"/>
                  <a:pt x="4424373" y="1481215"/>
                  <a:pt x="4426515" y="1488062"/>
                </a:cubicBezTo>
                <a:cubicBezTo>
                  <a:pt x="4467453" y="1490172"/>
                  <a:pt x="4499829" y="1450649"/>
                  <a:pt x="4552008" y="1463559"/>
                </a:cubicBezTo>
                <a:cubicBezTo>
                  <a:pt x="4501970" y="1517309"/>
                  <a:pt x="4460227" y="1565528"/>
                  <a:pt x="4389321" y="1591086"/>
                </a:cubicBezTo>
                <a:cubicBezTo>
                  <a:pt x="4332594" y="1611373"/>
                  <a:pt x="4262490" y="1623230"/>
                  <a:pt x="4221282" y="1689099"/>
                </a:cubicBezTo>
                <a:cubicBezTo>
                  <a:pt x="4269178" y="1702012"/>
                  <a:pt x="4304768" y="1685677"/>
                  <a:pt x="4340623" y="1674082"/>
                </a:cubicBezTo>
                <a:cubicBezTo>
                  <a:pt x="4395475" y="1656165"/>
                  <a:pt x="4449794" y="1635878"/>
                  <a:pt x="4504647" y="1617960"/>
                </a:cubicBezTo>
                <a:cubicBezTo>
                  <a:pt x="4525518" y="1611110"/>
                  <a:pt x="4548262" y="1606365"/>
                  <a:pt x="4561640" y="1639039"/>
                </a:cubicBezTo>
                <a:cubicBezTo>
                  <a:pt x="4491801" y="1645890"/>
                  <a:pt x="4450060" y="1690154"/>
                  <a:pt x="4406179" y="1731784"/>
                </a:cubicBezTo>
                <a:cubicBezTo>
                  <a:pt x="4381561" y="1755234"/>
                  <a:pt x="4361492" y="1786589"/>
                  <a:pt x="4317076" y="1774733"/>
                </a:cubicBezTo>
                <a:cubicBezTo>
                  <a:pt x="4293796" y="1768410"/>
                  <a:pt x="4279080" y="1786061"/>
                  <a:pt x="4281490" y="1807667"/>
                </a:cubicBezTo>
                <a:cubicBezTo>
                  <a:pt x="4290317" y="1883815"/>
                  <a:pt x="4236000" y="1910425"/>
                  <a:pt x="4179809" y="1925180"/>
                </a:cubicBezTo>
                <a:cubicBezTo>
                  <a:pt x="4073313" y="1952846"/>
                  <a:pt x="3984744" y="2017925"/>
                  <a:pt x="3881194" y="2053496"/>
                </a:cubicBezTo>
                <a:cubicBezTo>
                  <a:pt x="3780584" y="2088012"/>
                  <a:pt x="3702720" y="2169955"/>
                  <a:pt x="3601845" y="2212904"/>
                </a:cubicBezTo>
                <a:cubicBezTo>
                  <a:pt x="3528795" y="2243995"/>
                  <a:pt x="3458958" y="2284043"/>
                  <a:pt x="3383767" y="2312235"/>
                </a:cubicBezTo>
                <a:cubicBezTo>
                  <a:pt x="3205831" y="2378897"/>
                  <a:pt x="3024414" y="2432384"/>
                  <a:pt x="2832561" y="2440024"/>
                </a:cubicBezTo>
                <a:cubicBezTo>
                  <a:pt x="2674156" y="2446085"/>
                  <a:pt x="1300154" y="2440289"/>
                  <a:pt x="741989" y="1573170"/>
                </a:cubicBezTo>
                <a:cubicBezTo>
                  <a:pt x="731286" y="1568953"/>
                  <a:pt x="719246" y="1557887"/>
                  <a:pt x="715500" y="1547347"/>
                </a:cubicBezTo>
                <a:cubicBezTo>
                  <a:pt x="697572" y="1498075"/>
                  <a:pt x="653689" y="1476733"/>
                  <a:pt x="614088" y="1450123"/>
                </a:cubicBezTo>
                <a:cubicBezTo>
                  <a:pt x="579303" y="1426672"/>
                  <a:pt x="542376" y="1402169"/>
                  <a:pt x="527927" y="1362645"/>
                </a:cubicBezTo>
                <a:cubicBezTo>
                  <a:pt x="508929" y="1309949"/>
                  <a:pt x="562979" y="1353160"/>
                  <a:pt x="572881" y="1333136"/>
                </a:cubicBezTo>
                <a:cubicBezTo>
                  <a:pt x="552277" y="1305735"/>
                  <a:pt x="520434" y="1280703"/>
                  <a:pt x="512140" y="1249612"/>
                </a:cubicBezTo>
                <a:cubicBezTo>
                  <a:pt x="481905" y="1137368"/>
                  <a:pt x="416616" y="1055689"/>
                  <a:pt x="318951" y="992190"/>
                </a:cubicBezTo>
                <a:cubicBezTo>
                  <a:pt x="290855" y="974010"/>
                  <a:pt x="272393" y="940811"/>
                  <a:pt x="234131" y="935543"/>
                </a:cubicBezTo>
                <a:cubicBezTo>
                  <a:pt x="149040" y="923949"/>
                  <a:pt x="175798" y="833311"/>
                  <a:pt x="130844" y="792998"/>
                </a:cubicBezTo>
                <a:cubicBezTo>
                  <a:pt x="122282" y="785355"/>
                  <a:pt x="114523" y="770339"/>
                  <a:pt x="116127" y="760064"/>
                </a:cubicBezTo>
                <a:cubicBezTo>
                  <a:pt x="118534" y="745306"/>
                  <a:pt x="128704" y="731343"/>
                  <a:pt x="137266" y="718168"/>
                </a:cubicBezTo>
                <a:cubicBezTo>
                  <a:pt x="146097" y="704995"/>
                  <a:pt x="159474" y="693400"/>
                  <a:pt x="153053" y="676011"/>
                </a:cubicBezTo>
                <a:cubicBezTo>
                  <a:pt x="150380" y="668898"/>
                  <a:pt x="152250" y="644130"/>
                  <a:pt x="132450" y="663627"/>
                </a:cubicBezTo>
                <a:cubicBezTo>
                  <a:pt x="78133" y="717115"/>
                  <a:pt x="46557" y="666528"/>
                  <a:pt x="0" y="642286"/>
                </a:cubicBezTo>
                <a:cubicBezTo>
                  <a:pt x="37460" y="617254"/>
                  <a:pt x="71175" y="599602"/>
                  <a:pt x="76795" y="562188"/>
                </a:cubicBezTo>
                <a:cubicBezTo>
                  <a:pt x="88300" y="484987"/>
                  <a:pt x="137532" y="449681"/>
                  <a:pt x="212187" y="442830"/>
                </a:cubicBezTo>
                <a:cubicBezTo>
                  <a:pt x="184627" y="368265"/>
                  <a:pt x="184627" y="368265"/>
                  <a:pt x="273730" y="357988"/>
                </a:cubicBezTo>
                <a:cubicBezTo>
                  <a:pt x="239480" y="310562"/>
                  <a:pt x="239480" y="298442"/>
                  <a:pt x="280956" y="282106"/>
                </a:cubicBezTo>
                <a:cubicBezTo>
                  <a:pt x="320824" y="266560"/>
                  <a:pt x="364973" y="261290"/>
                  <a:pt x="401900" y="237315"/>
                </a:cubicBezTo>
                <a:cubicBezTo>
                  <a:pt x="367917" y="176713"/>
                  <a:pt x="358285" y="106364"/>
                  <a:pt x="288180" y="76852"/>
                </a:cubicBezTo>
                <a:cubicBezTo>
                  <a:pt x="277209" y="72374"/>
                  <a:pt x="269717" y="54193"/>
                  <a:pt x="276673" y="43654"/>
                </a:cubicBezTo>
                <a:cubicBezTo>
                  <a:pt x="283028" y="34103"/>
                  <a:pt x="285520" y="22412"/>
                  <a:pt x="286921" y="10118"/>
                </a:cubicBezTo>
                <a:close/>
              </a:path>
            </a:pathLst>
          </a:custGeom>
        </p:spPr>
      </p:pic>
      <p:pic>
        <p:nvPicPr>
          <p:cNvPr id="1032" name="Picture 8" descr="Kudzu: The Invasive Vine that Ate the South">
            <a:extLst>
              <a:ext uri="{FF2B5EF4-FFF2-40B4-BE49-F238E27FC236}">
                <a16:creationId xmlns:a16="http://schemas.microsoft.com/office/drawing/2014/main" id="{92B76B5B-14DF-42F9-AA83-793099269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9" r="10922" b="1"/>
          <a:stretch/>
        </p:blipFill>
        <p:spPr bwMode="auto">
          <a:xfrm>
            <a:off x="8786118" y="11"/>
            <a:ext cx="3405885" cy="3428990"/>
          </a:xfrm>
          <a:custGeom>
            <a:avLst/>
            <a:gdLst/>
            <a:ahLst/>
            <a:cxnLst/>
            <a:rect l="l" t="t" r="r" b="b"/>
            <a:pathLst>
              <a:path w="3635653" h="3660327">
                <a:moveTo>
                  <a:pt x="402121" y="0"/>
                </a:moveTo>
                <a:lnTo>
                  <a:pt x="3635653" y="0"/>
                </a:lnTo>
                <a:lnTo>
                  <a:pt x="3635653" y="3605403"/>
                </a:lnTo>
                <a:lnTo>
                  <a:pt x="3616543" y="3610878"/>
                </a:lnTo>
                <a:cubicBezTo>
                  <a:pt x="3510165" y="3637200"/>
                  <a:pt x="3401766" y="3654952"/>
                  <a:pt x="3290337" y="3659389"/>
                </a:cubicBezTo>
                <a:cubicBezTo>
                  <a:pt x="3106332" y="3666430"/>
                  <a:pt x="1510274" y="3659697"/>
                  <a:pt x="861903" y="2652440"/>
                </a:cubicBezTo>
                <a:cubicBezTo>
                  <a:pt x="849470" y="2647542"/>
                  <a:pt x="835485" y="2634687"/>
                  <a:pt x="831133" y="2622444"/>
                </a:cubicBezTo>
                <a:cubicBezTo>
                  <a:pt x="810307" y="2565210"/>
                  <a:pt x="759333" y="2540419"/>
                  <a:pt x="713332" y="2509507"/>
                </a:cubicBezTo>
                <a:cubicBezTo>
                  <a:pt x="672925" y="2482267"/>
                  <a:pt x="630030" y="2453803"/>
                  <a:pt x="613246" y="2407892"/>
                </a:cubicBezTo>
                <a:cubicBezTo>
                  <a:pt x="591178" y="2346680"/>
                  <a:pt x="653963" y="2396875"/>
                  <a:pt x="665465" y="2373614"/>
                </a:cubicBezTo>
                <a:cubicBezTo>
                  <a:pt x="641532" y="2341785"/>
                  <a:pt x="604543" y="2312707"/>
                  <a:pt x="594908" y="2276592"/>
                </a:cubicBezTo>
                <a:cubicBezTo>
                  <a:pt x="559787" y="2146208"/>
                  <a:pt x="483946" y="2051328"/>
                  <a:pt x="370497" y="1977567"/>
                </a:cubicBezTo>
                <a:cubicBezTo>
                  <a:pt x="337860" y="1956449"/>
                  <a:pt x="316415" y="1917884"/>
                  <a:pt x="271969" y="1911765"/>
                </a:cubicBezTo>
                <a:cubicBezTo>
                  <a:pt x="173127" y="1898297"/>
                  <a:pt x="204209" y="1793011"/>
                  <a:pt x="151990" y="1746183"/>
                </a:cubicBezTo>
                <a:cubicBezTo>
                  <a:pt x="142044" y="1737306"/>
                  <a:pt x="133031" y="1719862"/>
                  <a:pt x="134895" y="1707927"/>
                </a:cubicBezTo>
                <a:cubicBezTo>
                  <a:pt x="137691" y="1690784"/>
                  <a:pt x="149504" y="1674564"/>
                  <a:pt x="159450" y="1659260"/>
                </a:cubicBezTo>
                <a:cubicBezTo>
                  <a:pt x="169707" y="1643958"/>
                  <a:pt x="185247" y="1630489"/>
                  <a:pt x="177788" y="1610290"/>
                </a:cubicBezTo>
                <a:cubicBezTo>
                  <a:pt x="174683" y="1602027"/>
                  <a:pt x="176855" y="1573257"/>
                  <a:pt x="153855" y="1595904"/>
                </a:cubicBezTo>
                <a:cubicBezTo>
                  <a:pt x="90759" y="1658037"/>
                  <a:pt x="54081" y="1599274"/>
                  <a:pt x="0" y="1571114"/>
                </a:cubicBezTo>
                <a:cubicBezTo>
                  <a:pt x="43514" y="1542037"/>
                  <a:pt x="82677" y="1521532"/>
                  <a:pt x="89205" y="1478072"/>
                </a:cubicBezTo>
                <a:cubicBezTo>
                  <a:pt x="102570" y="1388394"/>
                  <a:pt x="159758" y="1347382"/>
                  <a:pt x="246479" y="1339424"/>
                </a:cubicBezTo>
                <a:cubicBezTo>
                  <a:pt x="214465" y="1252808"/>
                  <a:pt x="214465" y="1252808"/>
                  <a:pt x="317968" y="1240870"/>
                </a:cubicBezTo>
                <a:cubicBezTo>
                  <a:pt x="278183" y="1185780"/>
                  <a:pt x="278183" y="1171701"/>
                  <a:pt x="326361" y="1152725"/>
                </a:cubicBezTo>
                <a:cubicBezTo>
                  <a:pt x="372673" y="1134666"/>
                  <a:pt x="423957" y="1128545"/>
                  <a:pt x="466852" y="1100695"/>
                </a:cubicBezTo>
                <a:cubicBezTo>
                  <a:pt x="427377" y="1030299"/>
                  <a:pt x="416187" y="948581"/>
                  <a:pt x="334753" y="914300"/>
                </a:cubicBezTo>
                <a:cubicBezTo>
                  <a:pt x="322010" y="909097"/>
                  <a:pt x="313307" y="887979"/>
                  <a:pt x="321386" y="875737"/>
                </a:cubicBezTo>
                <a:cubicBezTo>
                  <a:pt x="350915" y="831359"/>
                  <a:pt x="308644" y="747189"/>
                  <a:pt x="400645" y="737702"/>
                </a:cubicBezTo>
                <a:cubicBezTo>
                  <a:pt x="412147" y="736784"/>
                  <a:pt x="422716" y="727601"/>
                  <a:pt x="413701" y="715664"/>
                </a:cubicBezTo>
                <a:cubicBezTo>
                  <a:pt x="382618" y="674041"/>
                  <a:pt x="420228" y="676794"/>
                  <a:pt x="442916" y="671592"/>
                </a:cubicBezTo>
                <a:cubicBezTo>
                  <a:pt x="470270" y="665166"/>
                  <a:pt x="501352" y="683528"/>
                  <a:pt x="526840" y="660880"/>
                </a:cubicBezTo>
                <a:cubicBezTo>
                  <a:pt x="520932" y="637006"/>
                  <a:pt x="498866" y="637312"/>
                  <a:pt x="483325" y="629661"/>
                </a:cubicBezTo>
                <a:cubicBezTo>
                  <a:pt x="437945" y="607624"/>
                  <a:pt x="400956" y="581304"/>
                  <a:pt x="398780" y="524068"/>
                </a:cubicBezTo>
                <a:cubicBezTo>
                  <a:pt x="397228" y="477853"/>
                  <a:pt x="392254" y="437148"/>
                  <a:pt x="455041" y="423067"/>
                </a:cubicBezTo>
                <a:cubicBezTo>
                  <a:pt x="481149" y="417251"/>
                  <a:pt x="473687" y="383892"/>
                  <a:pt x="458768" y="367363"/>
                </a:cubicBezTo>
                <a:cubicBezTo>
                  <a:pt x="432038" y="337982"/>
                  <a:pt x="409972" y="298806"/>
                  <a:pt x="363968" y="296052"/>
                </a:cubicBezTo>
                <a:cubicBezTo>
                  <a:pt x="335995" y="294216"/>
                  <a:pt x="314548" y="281971"/>
                  <a:pt x="292481" y="267894"/>
                </a:cubicBezTo>
                <a:cubicBezTo>
                  <a:pt x="276630" y="257791"/>
                  <a:pt x="257670" y="249223"/>
                  <a:pt x="259533" y="227493"/>
                </a:cubicBezTo>
                <a:cubicBezTo>
                  <a:pt x="261399" y="206680"/>
                  <a:pt x="279736" y="198111"/>
                  <a:pt x="298387" y="193826"/>
                </a:cubicBezTo>
                <a:cubicBezTo>
                  <a:pt x="360552" y="180054"/>
                  <a:pt x="418983" y="159853"/>
                  <a:pt x="470893" y="113638"/>
                </a:cubicBezTo>
                <a:cubicBezTo>
                  <a:pt x="436390" y="89152"/>
                  <a:pt x="403444" y="71400"/>
                  <a:pt x="377957" y="46608"/>
                </a:cubicBezTo>
                <a:cubicBezTo>
                  <a:pt x="370264" y="39110"/>
                  <a:pt x="371678" y="29598"/>
                  <a:pt x="380092" y="1856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A6938-5C00-C04A-84F8-7A56472F05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1974" y="3827060"/>
            <a:ext cx="7637011" cy="26464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>
                <a:cs typeface="Calibri"/>
              </a:rPr>
              <a:t>The spread of invasive species is a major factor contributing to undesirable landscape level change and ecological instability in national parks</a:t>
            </a:r>
            <a:endParaRPr lang="en-US" b="1" dirty="0"/>
          </a:p>
          <a:p>
            <a:pPr lvl="2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/>
              <a:t>Cheat Grass </a:t>
            </a:r>
            <a:r>
              <a:rPr lang="en-US" b="1" dirty="0"/>
              <a:t>– </a:t>
            </a:r>
            <a:r>
              <a:rPr lang="en-US" b="1"/>
              <a:t>increases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/>
                </a:solidFill>
              </a:rPr>
              <a:t>fire hazard</a:t>
            </a:r>
            <a:endParaRPr lang="en-US" b="1" dirty="0">
              <a:solidFill>
                <a:schemeClr val="accent1"/>
              </a:solidFill>
              <a:cs typeface="Arial"/>
            </a:endParaRPr>
          </a:p>
          <a:p>
            <a:pPr lvl="2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Quagga mussels – choke marine </a:t>
            </a:r>
            <a:r>
              <a:rPr lang="en-US" b="1">
                <a:solidFill>
                  <a:schemeClr val="accent1"/>
                </a:solidFill>
              </a:rPr>
              <a:t>infrastructure</a:t>
            </a:r>
          </a:p>
          <a:p>
            <a:pPr lvl="2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Nutria  - undermine</a:t>
            </a:r>
            <a:r>
              <a:rPr lang="en-US" b="1" dirty="0">
                <a:solidFill>
                  <a:schemeClr val="accent1"/>
                </a:solidFill>
              </a:rPr>
              <a:t> levees </a:t>
            </a:r>
            <a:r>
              <a:rPr lang="en-US" b="1" dirty="0"/>
              <a:t>and </a:t>
            </a:r>
            <a:r>
              <a:rPr lang="en-US" b="1" dirty="0">
                <a:solidFill>
                  <a:schemeClr val="accent1"/>
                </a:solidFill>
              </a:rPr>
              <a:t>dams</a:t>
            </a:r>
            <a:r>
              <a:rPr lang="en-US" b="1" dirty="0"/>
              <a:t> </a:t>
            </a:r>
          </a:p>
          <a:p>
            <a:pPr lvl="2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Kudzu – Smother </a:t>
            </a:r>
            <a:r>
              <a:rPr lang="en-US" b="1" dirty="0">
                <a:solidFill>
                  <a:schemeClr val="accent1"/>
                </a:solidFill>
              </a:rPr>
              <a:t>forests </a:t>
            </a:r>
            <a:r>
              <a:rPr lang="en-US" b="1" dirty="0"/>
              <a:t>in southeastern US</a:t>
            </a:r>
            <a:endParaRPr lang="en-US" b="1" dirty="0">
              <a:cs typeface="Arial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5424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F1D597-8E5D-4322-97B8-77E92D60B38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95769" y="1371600"/>
            <a:ext cx="7600461" cy="49403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C77D8A-9864-499A-8E2F-C74D8376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&gt; 200 Links</a:t>
            </a:r>
          </a:p>
        </p:txBody>
      </p:sp>
    </p:spTree>
    <p:extLst>
      <p:ext uri="{BB962C8B-B14F-4D97-AF65-F5344CB8AC3E}">
        <p14:creationId xmlns:p14="http://schemas.microsoft.com/office/powerpoint/2010/main" val="1006680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530A5-D7EE-43A5-951F-DC5F5436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Cuebiq</a:t>
            </a:r>
            <a:r>
              <a:rPr lang="en-US"/>
              <a:t> Visits vs. NPS Visits 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3A1A4B5D-6F73-4894-BB05-D60EB41FEC2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31542"/>
            <a:ext cx="11430000" cy="4525215"/>
          </a:xfrm>
        </p:spPr>
      </p:pic>
    </p:spTree>
    <p:extLst>
      <p:ext uri="{BB962C8B-B14F-4D97-AF65-F5344CB8AC3E}">
        <p14:creationId xmlns:p14="http://schemas.microsoft.com/office/powerpoint/2010/main" val="2060220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340CDD-F2BD-4DCA-8EBB-DEB033DADB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2682" r="9045"/>
          <a:stretch/>
        </p:blipFill>
        <p:spPr>
          <a:xfrm>
            <a:off x="6007476" y="-166245"/>
            <a:ext cx="6184220" cy="6632829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221756-2C9E-314A-9425-31BA23FBE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25" y="0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A6938-5C00-C04A-84F8-7A56472F05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2825" y="1228628"/>
            <a:ext cx="5599046" cy="5154920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b="1" dirty="0">
                <a:solidFill>
                  <a:schemeClr val="accent1"/>
                </a:solidFill>
              </a:rPr>
              <a:t>What are invasive species? </a:t>
            </a:r>
          </a:p>
          <a:p>
            <a:pPr marL="342900" indent="-3429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Alien species whose introduction causes or may cause economic or environmental ruin</a:t>
            </a:r>
          </a:p>
          <a:p>
            <a:pPr defTabSz="914400">
              <a:lnSpc>
                <a:spcPct val="90000"/>
              </a:lnSpc>
            </a:pPr>
            <a:r>
              <a:rPr lang="en-US" b="1" dirty="0">
                <a:solidFill>
                  <a:schemeClr val="accent1"/>
                </a:solidFill>
              </a:rPr>
              <a:t>What impact have invasive species had on our environment?</a:t>
            </a:r>
          </a:p>
          <a:p>
            <a:pPr marL="342900" indent="-3429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As of 2017, over </a:t>
            </a:r>
            <a:r>
              <a:rPr lang="en-US" b="1" dirty="0">
                <a:solidFill>
                  <a:schemeClr val="accent1"/>
                </a:solidFill>
              </a:rPr>
              <a:t>1.4 million acres </a:t>
            </a:r>
            <a:r>
              <a:rPr lang="en-US" b="1" dirty="0">
                <a:solidFill>
                  <a:srgbClr val="000000"/>
                </a:solidFill>
              </a:rPr>
              <a:t>of national park units were infested with invasive species, of which only 43,000 acres are controlled</a:t>
            </a:r>
          </a:p>
          <a:p>
            <a:pPr marL="342900" indent="-3429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Over </a:t>
            </a:r>
            <a:r>
              <a:rPr lang="en-US" b="1" dirty="0">
                <a:solidFill>
                  <a:schemeClr val="accent1"/>
                </a:solidFill>
              </a:rPr>
              <a:t>400 of the 1,300 </a:t>
            </a:r>
            <a:r>
              <a:rPr lang="en-US" b="1" dirty="0">
                <a:solidFill>
                  <a:srgbClr val="000000"/>
                </a:solidFill>
              </a:rPr>
              <a:t>species protected by the Endangered Species Act are at risk partly because of competition, predation, and displacement by invasive species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EC8174-CCFB-42B6-B9EF-76C39BB76813}"/>
              </a:ext>
            </a:extLst>
          </p:cNvPr>
          <p:cNvSpPr/>
          <p:nvPr/>
        </p:nvSpPr>
        <p:spPr>
          <a:xfrm>
            <a:off x="9605817" y="6466584"/>
            <a:ext cx="1995055" cy="258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381017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1756-2C9E-314A-9425-31BA23FBE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Economic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A6938-5C00-C04A-84F8-7A56472F05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36428" y="2564500"/>
            <a:ext cx="6467867" cy="34506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/>
              <a:t>Federal expenditures on invasive species are estimated to exceed </a:t>
            </a:r>
            <a:r>
              <a:rPr lang="en-US" b="1">
                <a:solidFill>
                  <a:schemeClr val="accent1"/>
                </a:solidFill>
              </a:rPr>
              <a:t>$</a:t>
            </a:r>
            <a:r>
              <a:rPr lang="en-US" b="1">
                <a:solidFill>
                  <a:schemeClr val="accent1"/>
                </a:solidFill>
                <a:cs typeface="Arial"/>
              </a:rPr>
              <a:t>1.3 billion annually</a:t>
            </a:r>
            <a:endParaRPr lang="en-US" b="1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/>
              <a:t>USDA estimates that invasive species cause </a:t>
            </a:r>
            <a:r>
              <a:rPr lang="en-US" b="1">
                <a:solidFill>
                  <a:schemeClr val="accent1"/>
                </a:solidFill>
              </a:rPr>
              <a:t>$137 billion dollars per year </a:t>
            </a:r>
            <a:r>
              <a:rPr lang="en-US" b="1"/>
              <a:t>in economic loses 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/>
              <a:t>In FY2020, the Department of the Interior invested </a:t>
            </a:r>
            <a:r>
              <a:rPr lang="en-US" b="1">
                <a:solidFill>
                  <a:schemeClr val="accent1"/>
                </a:solidFill>
              </a:rPr>
              <a:t>$143 million </a:t>
            </a:r>
            <a:r>
              <a:rPr lang="en-US" b="1"/>
              <a:t>to manage invasive species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/>
              <a:t>The National Parks Service spends </a:t>
            </a:r>
            <a:r>
              <a:rPr lang="en-US" b="1">
                <a:solidFill>
                  <a:schemeClr val="accent1"/>
                </a:solidFill>
              </a:rPr>
              <a:t>$12 million </a:t>
            </a:r>
            <a:r>
              <a:rPr lang="en-US" b="1"/>
              <a:t>annually on invasive species control 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1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ank with solid fill">
            <a:extLst>
              <a:ext uri="{FF2B5EF4-FFF2-40B4-BE49-F238E27FC236}">
                <a16:creationId xmlns:a16="http://schemas.microsoft.com/office/drawing/2014/main" id="{52513767-13F3-4D04-889D-837A1C502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0E26AD-E381-4682-BFF2-7540C415CB09}"/>
              </a:ext>
            </a:extLst>
          </p:cNvPr>
          <p:cNvSpPr/>
          <p:nvPr/>
        </p:nvSpPr>
        <p:spPr>
          <a:xfrm>
            <a:off x="8839200" y="6474691"/>
            <a:ext cx="1249680" cy="258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748607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091B90-2D22-4F6A-9ABE-7468F8822A38}"/>
              </a:ext>
            </a:extLst>
          </p:cNvPr>
          <p:cNvSpPr/>
          <p:nvPr/>
        </p:nvSpPr>
        <p:spPr>
          <a:xfrm>
            <a:off x="7017124" y="909053"/>
            <a:ext cx="4036358" cy="484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54EBAB-9534-4CB7-A91A-19AF74B6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8581"/>
            <a:ext cx="11430000" cy="990600"/>
          </a:xfrm>
        </p:spPr>
        <p:txBody>
          <a:bodyPr/>
          <a:lstStyle/>
          <a:p>
            <a:r>
              <a:rPr lang="en-US" sz="3600" dirty="0"/>
              <a:t>Prevention and Early Response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2EAA46-E8A7-4466-AB3E-64A90A52B322}"/>
              </a:ext>
            </a:extLst>
          </p:cNvPr>
          <p:cNvSpPr txBox="1">
            <a:spLocks/>
          </p:cNvSpPr>
          <p:nvPr/>
        </p:nvSpPr>
        <p:spPr>
          <a:xfrm>
            <a:off x="786041" y="1852070"/>
            <a:ext cx="5473565" cy="2960254"/>
          </a:xfrm>
          <a:prstGeom prst="rect">
            <a:avLst/>
          </a:prstGeom>
        </p:spPr>
        <p:txBody>
          <a:bodyPr/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USDA and DOI are actively looking for early detection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ML-Enhanced invasiveness risk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Maritime trade and travel monitoring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Environmental DNA for early detection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2F64BA-1B2F-4BCA-A805-7EE25C2A9806}"/>
              </a:ext>
            </a:extLst>
          </p:cNvPr>
          <p:cNvSpPr txBox="1">
            <a:spLocks/>
          </p:cNvSpPr>
          <p:nvPr/>
        </p:nvSpPr>
        <p:spPr>
          <a:xfrm>
            <a:off x="431428" y="3917847"/>
            <a:ext cx="6412717" cy="2340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D7DE93-18E2-495D-B689-9D66F4FE2634}"/>
              </a:ext>
            </a:extLst>
          </p:cNvPr>
          <p:cNvSpPr txBox="1"/>
          <p:nvPr/>
        </p:nvSpPr>
        <p:spPr>
          <a:xfrm>
            <a:off x="7664824" y="1351755"/>
            <a:ext cx="3146611" cy="4134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US"/>
              <a:t>"As stated in Executive Order 13751, </a:t>
            </a:r>
            <a:r>
              <a:rPr lang="en-US">
                <a:solidFill>
                  <a:schemeClr val="accent1"/>
                </a:solidFill>
              </a:rPr>
              <a:t>NPS should participate in technological innovation to control and prevent invasive species. </a:t>
            </a:r>
            <a:r>
              <a:rPr lang="en-US"/>
              <a:t>NPS could partner with other government agencies, academic institutions, non-government organizations, and for-profit entities that are actively engaged in development of new technologies and approaches to invasive animal management."</a:t>
            </a:r>
          </a:p>
          <a:p>
            <a:pPr algn="l" defTabSz="228600">
              <a:spcAft>
                <a:spcPts val="1200"/>
              </a:spcAft>
            </a:pPr>
            <a:endParaRPr lang="en-US" b="1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EB0DBD5-8703-4641-B048-04AB8FF25B3E}"/>
              </a:ext>
            </a:extLst>
          </p:cNvPr>
          <p:cNvSpPr txBox="1">
            <a:spLocks/>
          </p:cNvSpPr>
          <p:nvPr/>
        </p:nvSpPr>
        <p:spPr>
          <a:xfrm>
            <a:off x="380998" y="3671643"/>
            <a:ext cx="6866964" cy="2083698"/>
          </a:xfrm>
          <a:prstGeom prst="rect">
            <a:avLst/>
          </a:prstGeom>
        </p:spPr>
        <p:txBody>
          <a:bodyPr/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5235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1756-2C9E-314A-9425-31BA23FBE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7" y="344054"/>
            <a:ext cx="11430000" cy="990600"/>
          </a:xfrm>
        </p:spPr>
        <p:txBody>
          <a:bodyPr/>
          <a:lstStyle/>
          <a:p>
            <a:r>
              <a:rPr lang="en-US"/>
              <a:t>Scope:</a:t>
            </a:r>
            <a:r>
              <a:rPr lang="en-US" dirty="0"/>
              <a:t> National </a:t>
            </a:r>
            <a:r>
              <a:rPr lang="en-US"/>
              <a:t>Parks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A6938-5C00-C04A-84F8-7A56472F05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4557" y="2802219"/>
            <a:ext cx="3504078" cy="3509681"/>
          </a:xfrm>
        </p:spPr>
        <p:txBody>
          <a:bodyPr/>
          <a:lstStyle/>
          <a:p>
            <a:pPr algn="ctr"/>
            <a:r>
              <a:rPr lang="en-US" b="1" dirty="0"/>
              <a:t>We prioritized </a:t>
            </a:r>
            <a:r>
              <a:rPr lang="en-US" b="1" dirty="0">
                <a:solidFill>
                  <a:schemeClr val="accent1"/>
                </a:solidFill>
              </a:rPr>
              <a:t>national parks </a:t>
            </a:r>
            <a:r>
              <a:rPr lang="en-US" b="1" dirty="0"/>
              <a:t>for our proof of concept </a:t>
            </a:r>
            <a:r>
              <a:rPr lang="en-US" b="1"/>
              <a:t>because they have well defined </a:t>
            </a:r>
            <a:r>
              <a:rPr lang="en-US" b="1" dirty="0"/>
              <a:t>area and </a:t>
            </a:r>
            <a:r>
              <a:rPr lang="en-US" b="1"/>
              <a:t>limited</a:t>
            </a:r>
            <a:r>
              <a:rPr lang="en-US" b="1" dirty="0"/>
              <a:t> human activity</a:t>
            </a:r>
          </a:p>
          <a:p>
            <a:pPr algn="ctr"/>
            <a:r>
              <a:rPr lang="en-US" b="1"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b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lant</a:t>
            </a:r>
            <a:r>
              <a:rPr lang="en-US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invasion is almost entirely dependent on people or animals moving plants for initial establishment </a:t>
            </a: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50651C-017F-4F4C-9BB0-D564288B591A}"/>
              </a:ext>
            </a:extLst>
          </p:cNvPr>
          <p:cNvSpPr txBox="1">
            <a:spLocks/>
          </p:cNvSpPr>
          <p:nvPr/>
        </p:nvSpPr>
        <p:spPr>
          <a:xfrm>
            <a:off x="4435738" y="2802219"/>
            <a:ext cx="3504078" cy="49403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Using human mobility data, we can </a:t>
            </a:r>
            <a:r>
              <a:rPr lang="en-US" b="1" dirty="0">
                <a:solidFill>
                  <a:schemeClr val="accent1"/>
                </a:solidFill>
              </a:rPr>
              <a:t>uncover hidden networks </a:t>
            </a:r>
            <a:r>
              <a:rPr lang="en-US" b="1" dirty="0"/>
              <a:t>among national parks, giving insight on potentially invasive species outside of their immediate regions</a:t>
            </a:r>
          </a:p>
          <a:p>
            <a:endParaRPr lang="en-US" b="1" dirty="0"/>
          </a:p>
          <a:p>
            <a:r>
              <a:rPr lang="en-US" dirty="0"/>
              <a:t> 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4DB3C3-7809-4115-A269-42D81075B770}"/>
              </a:ext>
            </a:extLst>
          </p:cNvPr>
          <p:cNvSpPr txBox="1">
            <a:spLocks/>
          </p:cNvSpPr>
          <p:nvPr/>
        </p:nvSpPr>
        <p:spPr>
          <a:xfrm>
            <a:off x="8306919" y="2802219"/>
            <a:ext cx="3504078" cy="2885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Identifying and monitoring novel foot traffic patterns between parks is a crucial first step in </a:t>
            </a:r>
            <a:r>
              <a:rPr lang="en-US" b="1" dirty="0">
                <a:solidFill>
                  <a:schemeClr val="accent1"/>
                </a:solidFill>
              </a:rPr>
              <a:t>preventing spread and economic losses </a:t>
            </a:r>
            <a:r>
              <a:rPr lang="en-US" b="1" dirty="0"/>
              <a:t>related invasive species control</a:t>
            </a:r>
          </a:p>
          <a:p>
            <a:r>
              <a:rPr lang="en-US" dirty="0"/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631B0E-75BF-4AA0-B2A4-A58DC0D4A00D}"/>
              </a:ext>
            </a:extLst>
          </p:cNvPr>
          <p:cNvSpPr txBox="1"/>
          <p:nvPr/>
        </p:nvSpPr>
        <p:spPr>
          <a:xfrm>
            <a:off x="1079466" y="2228102"/>
            <a:ext cx="2474259" cy="2823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US" sz="2000" noProof="0" dirty="0">
                <a:solidFill>
                  <a:schemeClr val="accent1"/>
                </a:solidFill>
                <a:latin typeface="+mj-lt"/>
              </a:rPr>
              <a:t>Scope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957E00-EF8A-405C-94EB-494173AC7FA0}"/>
              </a:ext>
            </a:extLst>
          </p:cNvPr>
          <p:cNvSpPr txBox="1"/>
          <p:nvPr/>
        </p:nvSpPr>
        <p:spPr>
          <a:xfrm>
            <a:off x="4950647" y="2226606"/>
            <a:ext cx="2474259" cy="2823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US" sz="2000" noProof="0" dirty="0">
                <a:solidFill>
                  <a:schemeClr val="accent1"/>
                </a:solidFill>
                <a:latin typeface="+mj-lt"/>
              </a:rPr>
              <a:t>Detection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F93075-89A6-4EA5-9C5D-80D4926BC261}"/>
              </a:ext>
            </a:extLst>
          </p:cNvPr>
          <p:cNvSpPr txBox="1"/>
          <p:nvPr/>
        </p:nvSpPr>
        <p:spPr>
          <a:xfrm>
            <a:off x="8821828" y="2226606"/>
            <a:ext cx="2474259" cy="2823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US" sz="2000" dirty="0">
                <a:solidFill>
                  <a:schemeClr val="accent1"/>
                </a:solidFill>
                <a:latin typeface="+mj-lt"/>
              </a:rPr>
              <a:t>Prevention</a:t>
            </a:r>
            <a:endParaRPr lang="en-US" sz="2000" noProof="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2" name="Group 64">
            <a:extLst>
              <a:ext uri="{FF2B5EF4-FFF2-40B4-BE49-F238E27FC236}">
                <a16:creationId xmlns:a16="http://schemas.microsoft.com/office/drawing/2014/main" id="{1886821D-6616-45CB-BBB5-F3E197C68DA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98585" y="1486643"/>
            <a:ext cx="436020" cy="652506"/>
            <a:chOff x="6791" y="600"/>
            <a:chExt cx="286" cy="428"/>
          </a:xfrm>
          <a:solidFill>
            <a:srgbClr val="A100FF"/>
          </a:solidFill>
        </p:grpSpPr>
        <p:sp>
          <p:nvSpPr>
            <p:cNvPr id="13" name="Freeform 65">
              <a:extLst>
                <a:ext uri="{FF2B5EF4-FFF2-40B4-BE49-F238E27FC236}">
                  <a16:creationId xmlns:a16="http://schemas.microsoft.com/office/drawing/2014/main" id="{16F3B09F-426E-45A0-85C3-5BDCCD12BC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1" y="600"/>
              <a:ext cx="286" cy="339"/>
            </a:xfrm>
            <a:custGeom>
              <a:avLst/>
              <a:gdLst>
                <a:gd name="T0" fmla="*/ 187 w 193"/>
                <a:gd name="T1" fmla="*/ 229 h 229"/>
                <a:gd name="T2" fmla="*/ 7 w 193"/>
                <a:gd name="T3" fmla="*/ 229 h 229"/>
                <a:gd name="T4" fmla="*/ 1 w 193"/>
                <a:gd name="T5" fmla="*/ 225 h 229"/>
                <a:gd name="T6" fmla="*/ 2 w 193"/>
                <a:gd name="T7" fmla="*/ 219 h 229"/>
                <a:gd name="T8" fmla="*/ 49 w 193"/>
                <a:gd name="T9" fmla="*/ 157 h 229"/>
                <a:gd name="T10" fmla="*/ 25 w 193"/>
                <a:gd name="T11" fmla="*/ 157 h 229"/>
                <a:gd name="T12" fmla="*/ 19 w 193"/>
                <a:gd name="T13" fmla="*/ 154 h 229"/>
                <a:gd name="T14" fmla="*/ 20 w 193"/>
                <a:gd name="T15" fmla="*/ 147 h 229"/>
                <a:gd name="T16" fmla="*/ 61 w 193"/>
                <a:gd name="T17" fmla="*/ 85 h 229"/>
                <a:gd name="T18" fmla="*/ 49 w 193"/>
                <a:gd name="T19" fmla="*/ 85 h 229"/>
                <a:gd name="T20" fmla="*/ 43 w 193"/>
                <a:gd name="T21" fmla="*/ 82 h 229"/>
                <a:gd name="T22" fmla="*/ 44 w 193"/>
                <a:gd name="T23" fmla="*/ 75 h 229"/>
                <a:gd name="T24" fmla="*/ 92 w 193"/>
                <a:gd name="T25" fmla="*/ 3 h 229"/>
                <a:gd name="T26" fmla="*/ 102 w 193"/>
                <a:gd name="T27" fmla="*/ 3 h 229"/>
                <a:gd name="T28" fmla="*/ 150 w 193"/>
                <a:gd name="T29" fmla="*/ 75 h 229"/>
                <a:gd name="T30" fmla="*/ 150 w 193"/>
                <a:gd name="T31" fmla="*/ 82 h 229"/>
                <a:gd name="T32" fmla="*/ 145 w 193"/>
                <a:gd name="T33" fmla="*/ 85 h 229"/>
                <a:gd name="T34" fmla="*/ 132 w 193"/>
                <a:gd name="T35" fmla="*/ 85 h 229"/>
                <a:gd name="T36" fmla="*/ 174 w 193"/>
                <a:gd name="T37" fmla="*/ 147 h 229"/>
                <a:gd name="T38" fmla="*/ 174 w 193"/>
                <a:gd name="T39" fmla="*/ 154 h 229"/>
                <a:gd name="T40" fmla="*/ 169 w 193"/>
                <a:gd name="T41" fmla="*/ 157 h 229"/>
                <a:gd name="T42" fmla="*/ 145 w 193"/>
                <a:gd name="T43" fmla="*/ 157 h 229"/>
                <a:gd name="T44" fmla="*/ 191 w 193"/>
                <a:gd name="T45" fmla="*/ 219 h 229"/>
                <a:gd name="T46" fmla="*/ 192 w 193"/>
                <a:gd name="T47" fmla="*/ 225 h 229"/>
                <a:gd name="T48" fmla="*/ 187 w 193"/>
                <a:gd name="T49" fmla="*/ 229 h 229"/>
                <a:gd name="T50" fmla="*/ 19 w 193"/>
                <a:gd name="T51" fmla="*/ 217 h 229"/>
                <a:gd name="T52" fmla="*/ 175 w 193"/>
                <a:gd name="T53" fmla="*/ 217 h 229"/>
                <a:gd name="T54" fmla="*/ 128 w 193"/>
                <a:gd name="T55" fmla="*/ 154 h 229"/>
                <a:gd name="T56" fmla="*/ 127 w 193"/>
                <a:gd name="T57" fmla="*/ 148 h 229"/>
                <a:gd name="T58" fmla="*/ 133 w 193"/>
                <a:gd name="T59" fmla="*/ 145 h 229"/>
                <a:gd name="T60" fmla="*/ 157 w 193"/>
                <a:gd name="T61" fmla="*/ 145 h 229"/>
                <a:gd name="T62" fmla="*/ 116 w 193"/>
                <a:gd name="T63" fmla="*/ 82 h 229"/>
                <a:gd name="T64" fmla="*/ 115 w 193"/>
                <a:gd name="T65" fmla="*/ 76 h 229"/>
                <a:gd name="T66" fmla="*/ 121 w 193"/>
                <a:gd name="T67" fmla="*/ 73 h 229"/>
                <a:gd name="T68" fmla="*/ 133 w 193"/>
                <a:gd name="T69" fmla="*/ 73 h 229"/>
                <a:gd name="T70" fmla="*/ 97 w 193"/>
                <a:gd name="T71" fmla="*/ 18 h 229"/>
                <a:gd name="T72" fmla="*/ 60 w 193"/>
                <a:gd name="T73" fmla="*/ 73 h 229"/>
                <a:gd name="T74" fmla="*/ 73 w 193"/>
                <a:gd name="T75" fmla="*/ 73 h 229"/>
                <a:gd name="T76" fmla="*/ 78 w 193"/>
                <a:gd name="T77" fmla="*/ 76 h 229"/>
                <a:gd name="T78" fmla="*/ 78 w 193"/>
                <a:gd name="T79" fmla="*/ 82 h 229"/>
                <a:gd name="T80" fmla="*/ 36 w 193"/>
                <a:gd name="T81" fmla="*/ 145 h 229"/>
                <a:gd name="T82" fmla="*/ 61 w 193"/>
                <a:gd name="T83" fmla="*/ 145 h 229"/>
                <a:gd name="T84" fmla="*/ 66 w 193"/>
                <a:gd name="T85" fmla="*/ 148 h 229"/>
                <a:gd name="T86" fmla="*/ 65 w 193"/>
                <a:gd name="T87" fmla="*/ 154 h 229"/>
                <a:gd name="T88" fmla="*/ 19 w 193"/>
                <a:gd name="T89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3" h="229">
                  <a:moveTo>
                    <a:pt x="187" y="229"/>
                  </a:moveTo>
                  <a:cubicBezTo>
                    <a:pt x="7" y="229"/>
                    <a:pt x="7" y="229"/>
                    <a:pt x="7" y="229"/>
                  </a:cubicBezTo>
                  <a:cubicBezTo>
                    <a:pt x="4" y="229"/>
                    <a:pt x="2" y="227"/>
                    <a:pt x="1" y="225"/>
                  </a:cubicBezTo>
                  <a:cubicBezTo>
                    <a:pt x="0" y="223"/>
                    <a:pt x="0" y="221"/>
                    <a:pt x="2" y="219"/>
                  </a:cubicBezTo>
                  <a:cubicBezTo>
                    <a:pt x="49" y="157"/>
                    <a:pt x="49" y="157"/>
                    <a:pt x="49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2" y="157"/>
                    <a:pt x="20" y="156"/>
                    <a:pt x="19" y="154"/>
                  </a:cubicBezTo>
                  <a:cubicBezTo>
                    <a:pt x="18" y="152"/>
                    <a:pt x="18" y="149"/>
                    <a:pt x="20" y="147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49" y="85"/>
                    <a:pt x="49" y="85"/>
                    <a:pt x="49" y="85"/>
                  </a:cubicBezTo>
                  <a:cubicBezTo>
                    <a:pt x="46" y="85"/>
                    <a:pt x="44" y="84"/>
                    <a:pt x="43" y="82"/>
                  </a:cubicBezTo>
                  <a:cubicBezTo>
                    <a:pt x="42" y="80"/>
                    <a:pt x="42" y="77"/>
                    <a:pt x="44" y="75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0"/>
                    <a:pt x="99" y="0"/>
                    <a:pt x="102" y="3"/>
                  </a:cubicBezTo>
                  <a:cubicBezTo>
                    <a:pt x="150" y="75"/>
                    <a:pt x="150" y="75"/>
                    <a:pt x="150" y="75"/>
                  </a:cubicBezTo>
                  <a:cubicBezTo>
                    <a:pt x="151" y="77"/>
                    <a:pt x="151" y="80"/>
                    <a:pt x="150" y="82"/>
                  </a:cubicBezTo>
                  <a:cubicBezTo>
                    <a:pt x="149" y="84"/>
                    <a:pt x="147" y="85"/>
                    <a:pt x="145" y="85"/>
                  </a:cubicBezTo>
                  <a:cubicBezTo>
                    <a:pt x="132" y="85"/>
                    <a:pt x="132" y="85"/>
                    <a:pt x="132" y="85"/>
                  </a:cubicBezTo>
                  <a:cubicBezTo>
                    <a:pt x="174" y="147"/>
                    <a:pt x="174" y="147"/>
                    <a:pt x="174" y="147"/>
                  </a:cubicBezTo>
                  <a:cubicBezTo>
                    <a:pt x="175" y="149"/>
                    <a:pt x="175" y="152"/>
                    <a:pt x="174" y="154"/>
                  </a:cubicBezTo>
                  <a:cubicBezTo>
                    <a:pt x="173" y="156"/>
                    <a:pt x="171" y="157"/>
                    <a:pt x="169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91" y="219"/>
                    <a:pt x="191" y="219"/>
                    <a:pt x="191" y="219"/>
                  </a:cubicBezTo>
                  <a:cubicBezTo>
                    <a:pt x="193" y="221"/>
                    <a:pt x="193" y="223"/>
                    <a:pt x="192" y="225"/>
                  </a:cubicBezTo>
                  <a:cubicBezTo>
                    <a:pt x="191" y="227"/>
                    <a:pt x="189" y="229"/>
                    <a:pt x="187" y="229"/>
                  </a:cubicBezTo>
                  <a:close/>
                  <a:moveTo>
                    <a:pt x="19" y="217"/>
                  </a:moveTo>
                  <a:cubicBezTo>
                    <a:pt x="175" y="217"/>
                    <a:pt x="175" y="217"/>
                    <a:pt x="175" y="217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26" y="153"/>
                    <a:pt x="126" y="150"/>
                    <a:pt x="127" y="148"/>
                  </a:cubicBezTo>
                  <a:cubicBezTo>
                    <a:pt x="128" y="146"/>
                    <a:pt x="130" y="145"/>
                    <a:pt x="133" y="145"/>
                  </a:cubicBezTo>
                  <a:cubicBezTo>
                    <a:pt x="157" y="145"/>
                    <a:pt x="157" y="145"/>
                    <a:pt x="157" y="145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14" y="80"/>
                    <a:pt x="114" y="78"/>
                    <a:pt x="115" y="76"/>
                  </a:cubicBezTo>
                  <a:cubicBezTo>
                    <a:pt x="116" y="74"/>
                    <a:pt x="118" y="73"/>
                    <a:pt x="121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5" y="73"/>
                    <a:pt x="77" y="74"/>
                    <a:pt x="78" y="76"/>
                  </a:cubicBezTo>
                  <a:cubicBezTo>
                    <a:pt x="79" y="78"/>
                    <a:pt x="79" y="80"/>
                    <a:pt x="78" y="82"/>
                  </a:cubicBezTo>
                  <a:cubicBezTo>
                    <a:pt x="36" y="145"/>
                    <a:pt x="36" y="145"/>
                    <a:pt x="36" y="145"/>
                  </a:cubicBezTo>
                  <a:cubicBezTo>
                    <a:pt x="61" y="145"/>
                    <a:pt x="61" y="145"/>
                    <a:pt x="61" y="145"/>
                  </a:cubicBezTo>
                  <a:cubicBezTo>
                    <a:pt x="63" y="145"/>
                    <a:pt x="65" y="146"/>
                    <a:pt x="66" y="148"/>
                  </a:cubicBezTo>
                  <a:cubicBezTo>
                    <a:pt x="67" y="150"/>
                    <a:pt x="67" y="153"/>
                    <a:pt x="65" y="154"/>
                  </a:cubicBezTo>
                  <a:lnTo>
                    <a:pt x="19" y="2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66">
              <a:extLst>
                <a:ext uri="{FF2B5EF4-FFF2-40B4-BE49-F238E27FC236}">
                  <a16:creationId xmlns:a16="http://schemas.microsoft.com/office/drawing/2014/main" id="{805908C8-8F2D-423E-89B9-757C39F05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" y="921"/>
              <a:ext cx="18" cy="107"/>
            </a:xfrm>
            <a:custGeom>
              <a:avLst/>
              <a:gdLst>
                <a:gd name="T0" fmla="*/ 6 w 12"/>
                <a:gd name="T1" fmla="*/ 72 h 72"/>
                <a:gd name="T2" fmla="*/ 0 w 12"/>
                <a:gd name="T3" fmla="*/ 66 h 72"/>
                <a:gd name="T4" fmla="*/ 0 w 12"/>
                <a:gd name="T5" fmla="*/ 6 h 72"/>
                <a:gd name="T6" fmla="*/ 6 w 12"/>
                <a:gd name="T7" fmla="*/ 0 h 72"/>
                <a:gd name="T8" fmla="*/ 12 w 12"/>
                <a:gd name="T9" fmla="*/ 6 h 72"/>
                <a:gd name="T10" fmla="*/ 12 w 12"/>
                <a:gd name="T11" fmla="*/ 66 h 72"/>
                <a:gd name="T12" fmla="*/ 6 w 12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2">
                  <a:moveTo>
                    <a:pt x="6" y="72"/>
                  </a:moveTo>
                  <a:cubicBezTo>
                    <a:pt x="2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9"/>
                    <a:pt x="9" y="72"/>
                    <a:pt x="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83">
            <a:extLst>
              <a:ext uri="{FF2B5EF4-FFF2-40B4-BE49-F238E27FC236}">
                <a16:creationId xmlns:a16="http://schemas.microsoft.com/office/drawing/2014/main" id="{2995843C-C805-4484-BD0F-55F42381F1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29689" y="1542223"/>
            <a:ext cx="516174" cy="513760"/>
            <a:chOff x="2592" y="1887"/>
            <a:chExt cx="428" cy="426"/>
          </a:xfrm>
          <a:solidFill>
            <a:srgbClr val="A100FF"/>
          </a:solidFill>
        </p:grpSpPr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C7A124CE-511A-4467-A80E-0EC60C1FF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1887"/>
              <a:ext cx="427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282 w 288"/>
                <a:gd name="T9" fmla="*/ 150 h 288"/>
                <a:gd name="T10" fmla="*/ 276 w 288"/>
                <a:gd name="T11" fmla="*/ 144 h 288"/>
                <a:gd name="T12" fmla="*/ 144 w 288"/>
                <a:gd name="T13" fmla="*/ 12 h 288"/>
                <a:gd name="T14" fmla="*/ 12 w 288"/>
                <a:gd name="T15" fmla="*/ 144 h 288"/>
                <a:gd name="T16" fmla="*/ 144 w 288"/>
                <a:gd name="T17" fmla="*/ 276 h 288"/>
                <a:gd name="T18" fmla="*/ 150 w 288"/>
                <a:gd name="T19" fmla="*/ 282 h 288"/>
                <a:gd name="T20" fmla="*/ 144 w 288"/>
                <a:gd name="T21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3" y="0"/>
                    <a:pt x="288" y="65"/>
                    <a:pt x="288" y="144"/>
                  </a:cubicBezTo>
                  <a:cubicBezTo>
                    <a:pt x="288" y="148"/>
                    <a:pt x="285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cubicBezTo>
                    <a:pt x="12" y="217"/>
                    <a:pt x="71" y="276"/>
                    <a:pt x="144" y="276"/>
                  </a:cubicBezTo>
                  <a:cubicBezTo>
                    <a:pt x="147" y="276"/>
                    <a:pt x="150" y="279"/>
                    <a:pt x="150" y="282"/>
                  </a:cubicBezTo>
                  <a:cubicBezTo>
                    <a:pt x="150" y="286"/>
                    <a:pt x="147" y="288"/>
                    <a:pt x="144" y="2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85">
              <a:extLst>
                <a:ext uri="{FF2B5EF4-FFF2-40B4-BE49-F238E27FC236}">
                  <a16:creationId xmlns:a16="http://schemas.microsoft.com/office/drawing/2014/main" id="{F986DB68-5F95-425C-A34D-8EDAE91850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3" y="2118"/>
              <a:ext cx="153" cy="154"/>
            </a:xfrm>
            <a:custGeom>
              <a:avLst/>
              <a:gdLst>
                <a:gd name="T0" fmla="*/ 52 w 103"/>
                <a:gd name="T1" fmla="*/ 104 h 104"/>
                <a:gd name="T2" fmla="*/ 0 w 103"/>
                <a:gd name="T3" fmla="*/ 52 h 104"/>
                <a:gd name="T4" fmla="*/ 52 w 103"/>
                <a:gd name="T5" fmla="*/ 0 h 104"/>
                <a:gd name="T6" fmla="*/ 103 w 103"/>
                <a:gd name="T7" fmla="*/ 52 h 104"/>
                <a:gd name="T8" fmla="*/ 52 w 103"/>
                <a:gd name="T9" fmla="*/ 104 h 104"/>
                <a:gd name="T10" fmla="*/ 52 w 103"/>
                <a:gd name="T11" fmla="*/ 12 h 104"/>
                <a:gd name="T12" fmla="*/ 12 w 103"/>
                <a:gd name="T13" fmla="*/ 52 h 104"/>
                <a:gd name="T14" fmla="*/ 52 w 103"/>
                <a:gd name="T15" fmla="*/ 92 h 104"/>
                <a:gd name="T16" fmla="*/ 91 w 103"/>
                <a:gd name="T17" fmla="*/ 52 h 104"/>
                <a:gd name="T18" fmla="*/ 52 w 103"/>
                <a:gd name="T19" fmla="*/ 1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52" y="104"/>
                  </a:move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3" y="23"/>
                    <a:pt x="103" y="52"/>
                  </a:cubicBezTo>
                  <a:cubicBezTo>
                    <a:pt x="103" y="80"/>
                    <a:pt x="80" y="104"/>
                    <a:pt x="52" y="104"/>
                  </a:cubicBezTo>
                  <a:close/>
                  <a:moveTo>
                    <a:pt x="52" y="12"/>
                  </a:moveTo>
                  <a:cubicBezTo>
                    <a:pt x="30" y="12"/>
                    <a:pt x="12" y="30"/>
                    <a:pt x="12" y="52"/>
                  </a:cubicBezTo>
                  <a:cubicBezTo>
                    <a:pt x="12" y="74"/>
                    <a:pt x="30" y="92"/>
                    <a:pt x="52" y="92"/>
                  </a:cubicBezTo>
                  <a:cubicBezTo>
                    <a:pt x="74" y="92"/>
                    <a:pt x="91" y="74"/>
                    <a:pt x="91" y="52"/>
                  </a:cubicBezTo>
                  <a:cubicBezTo>
                    <a:pt x="91" y="30"/>
                    <a:pt x="74" y="12"/>
                    <a:pt x="5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86">
              <a:extLst>
                <a:ext uri="{FF2B5EF4-FFF2-40B4-BE49-F238E27FC236}">
                  <a16:creationId xmlns:a16="http://schemas.microsoft.com/office/drawing/2014/main" id="{39A6786C-8FEC-4EAA-B30A-4E653BE06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" y="2233"/>
              <a:ext cx="83" cy="80"/>
            </a:xfrm>
            <a:custGeom>
              <a:avLst/>
              <a:gdLst>
                <a:gd name="T0" fmla="*/ 49 w 56"/>
                <a:gd name="T1" fmla="*/ 54 h 54"/>
                <a:gd name="T2" fmla="*/ 45 w 56"/>
                <a:gd name="T3" fmla="*/ 52 h 54"/>
                <a:gd name="T4" fmla="*/ 3 w 56"/>
                <a:gd name="T5" fmla="*/ 10 h 54"/>
                <a:gd name="T6" fmla="*/ 3 w 56"/>
                <a:gd name="T7" fmla="*/ 2 h 54"/>
                <a:gd name="T8" fmla="*/ 11 w 56"/>
                <a:gd name="T9" fmla="*/ 2 h 54"/>
                <a:gd name="T10" fmla="*/ 53 w 56"/>
                <a:gd name="T11" fmla="*/ 44 h 54"/>
                <a:gd name="T12" fmla="*/ 53 w 56"/>
                <a:gd name="T13" fmla="*/ 52 h 54"/>
                <a:gd name="T14" fmla="*/ 49 w 56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4">
                  <a:moveTo>
                    <a:pt x="49" y="54"/>
                  </a:moveTo>
                  <a:cubicBezTo>
                    <a:pt x="48" y="54"/>
                    <a:pt x="46" y="54"/>
                    <a:pt x="45" y="5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4"/>
                    <a:pt x="3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6" y="46"/>
                    <a:pt x="56" y="50"/>
                    <a:pt x="53" y="52"/>
                  </a:cubicBezTo>
                  <a:cubicBezTo>
                    <a:pt x="52" y="54"/>
                    <a:pt x="51" y="54"/>
                    <a:pt x="49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87">
              <a:extLst>
                <a:ext uri="{FF2B5EF4-FFF2-40B4-BE49-F238E27FC236}">
                  <a16:creationId xmlns:a16="http://schemas.microsoft.com/office/drawing/2014/main" id="{F027E52C-A218-4CBE-AC3C-EFE9CFE0C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" y="1894"/>
              <a:ext cx="213" cy="313"/>
            </a:xfrm>
            <a:custGeom>
              <a:avLst/>
              <a:gdLst>
                <a:gd name="T0" fmla="*/ 67 w 144"/>
                <a:gd name="T1" fmla="*/ 211 h 211"/>
                <a:gd name="T2" fmla="*/ 61 w 144"/>
                <a:gd name="T3" fmla="*/ 205 h 211"/>
                <a:gd name="T4" fmla="*/ 61 w 144"/>
                <a:gd name="T5" fmla="*/ 178 h 211"/>
                <a:gd name="T6" fmla="*/ 3 w 144"/>
                <a:gd name="T7" fmla="*/ 132 h 211"/>
                <a:gd name="T8" fmla="*/ 2 w 144"/>
                <a:gd name="T9" fmla="*/ 124 h 211"/>
                <a:gd name="T10" fmla="*/ 29 w 144"/>
                <a:gd name="T11" fmla="*/ 82 h 211"/>
                <a:gd name="T12" fmla="*/ 34 w 144"/>
                <a:gd name="T13" fmla="*/ 79 h 211"/>
                <a:gd name="T14" fmla="*/ 97 w 144"/>
                <a:gd name="T15" fmla="*/ 79 h 211"/>
                <a:gd name="T16" fmla="*/ 97 w 144"/>
                <a:gd name="T17" fmla="*/ 52 h 211"/>
                <a:gd name="T18" fmla="*/ 82 w 144"/>
                <a:gd name="T19" fmla="*/ 42 h 211"/>
                <a:gd name="T20" fmla="*/ 79 w 144"/>
                <a:gd name="T21" fmla="*/ 37 h 211"/>
                <a:gd name="T22" fmla="*/ 82 w 144"/>
                <a:gd name="T23" fmla="*/ 32 h 211"/>
                <a:gd name="T24" fmla="*/ 134 w 144"/>
                <a:gd name="T25" fmla="*/ 2 h 211"/>
                <a:gd name="T26" fmla="*/ 143 w 144"/>
                <a:gd name="T27" fmla="*/ 4 h 211"/>
                <a:gd name="T28" fmla="*/ 140 w 144"/>
                <a:gd name="T29" fmla="*/ 12 h 211"/>
                <a:gd name="T30" fmla="*/ 96 w 144"/>
                <a:gd name="T31" fmla="*/ 38 h 211"/>
                <a:gd name="T32" fmla="*/ 106 w 144"/>
                <a:gd name="T33" fmla="*/ 44 h 211"/>
                <a:gd name="T34" fmla="*/ 109 w 144"/>
                <a:gd name="T35" fmla="*/ 49 h 211"/>
                <a:gd name="T36" fmla="*/ 109 w 144"/>
                <a:gd name="T37" fmla="*/ 85 h 211"/>
                <a:gd name="T38" fmla="*/ 103 w 144"/>
                <a:gd name="T39" fmla="*/ 91 h 211"/>
                <a:gd name="T40" fmla="*/ 37 w 144"/>
                <a:gd name="T41" fmla="*/ 91 h 211"/>
                <a:gd name="T42" fmla="*/ 15 w 144"/>
                <a:gd name="T43" fmla="*/ 126 h 211"/>
                <a:gd name="T44" fmla="*/ 71 w 144"/>
                <a:gd name="T45" fmla="*/ 171 h 211"/>
                <a:gd name="T46" fmla="*/ 73 w 144"/>
                <a:gd name="T47" fmla="*/ 175 h 211"/>
                <a:gd name="T48" fmla="*/ 73 w 144"/>
                <a:gd name="T49" fmla="*/ 205 h 211"/>
                <a:gd name="T50" fmla="*/ 67 w 144"/>
                <a:gd name="T5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211">
                  <a:moveTo>
                    <a:pt x="67" y="211"/>
                  </a:moveTo>
                  <a:cubicBezTo>
                    <a:pt x="64" y="211"/>
                    <a:pt x="61" y="209"/>
                    <a:pt x="61" y="205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1" y="130"/>
                    <a:pt x="0" y="127"/>
                    <a:pt x="2" y="124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30" y="80"/>
                    <a:pt x="32" y="79"/>
                    <a:pt x="34" y="79"/>
                  </a:cubicBezTo>
                  <a:cubicBezTo>
                    <a:pt x="97" y="79"/>
                    <a:pt x="97" y="79"/>
                    <a:pt x="97" y="79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0" y="41"/>
                    <a:pt x="79" y="39"/>
                    <a:pt x="79" y="37"/>
                  </a:cubicBezTo>
                  <a:cubicBezTo>
                    <a:pt x="79" y="35"/>
                    <a:pt x="80" y="33"/>
                    <a:pt x="82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1" y="1"/>
                    <a:pt x="143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8" y="45"/>
                    <a:pt x="109" y="47"/>
                    <a:pt x="109" y="49"/>
                  </a:cubicBezTo>
                  <a:cubicBezTo>
                    <a:pt x="109" y="85"/>
                    <a:pt x="109" y="85"/>
                    <a:pt x="109" y="85"/>
                  </a:cubicBezTo>
                  <a:cubicBezTo>
                    <a:pt x="109" y="89"/>
                    <a:pt x="106" y="91"/>
                    <a:pt x="103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71" y="171"/>
                    <a:pt x="71" y="171"/>
                    <a:pt x="71" y="171"/>
                  </a:cubicBezTo>
                  <a:cubicBezTo>
                    <a:pt x="72" y="172"/>
                    <a:pt x="73" y="173"/>
                    <a:pt x="73" y="175"/>
                  </a:cubicBezTo>
                  <a:cubicBezTo>
                    <a:pt x="73" y="205"/>
                    <a:pt x="73" y="205"/>
                    <a:pt x="73" y="205"/>
                  </a:cubicBezTo>
                  <a:cubicBezTo>
                    <a:pt x="73" y="209"/>
                    <a:pt x="70" y="211"/>
                    <a:pt x="67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88">
              <a:extLst>
                <a:ext uri="{FF2B5EF4-FFF2-40B4-BE49-F238E27FC236}">
                  <a16:creationId xmlns:a16="http://schemas.microsoft.com/office/drawing/2014/main" id="{1F17FB53-610D-4E4A-BE76-85CB5F863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3" y="1952"/>
              <a:ext cx="114" cy="108"/>
            </a:xfrm>
            <a:custGeom>
              <a:avLst/>
              <a:gdLst>
                <a:gd name="T0" fmla="*/ 7 w 77"/>
                <a:gd name="T1" fmla="*/ 73 h 73"/>
                <a:gd name="T2" fmla="*/ 3 w 77"/>
                <a:gd name="T3" fmla="*/ 71 h 73"/>
                <a:gd name="T4" fmla="*/ 3 w 77"/>
                <a:gd name="T5" fmla="*/ 63 h 73"/>
                <a:gd name="T6" fmla="*/ 24 w 77"/>
                <a:gd name="T7" fmla="*/ 42 h 73"/>
                <a:gd name="T8" fmla="*/ 28 w 77"/>
                <a:gd name="T9" fmla="*/ 40 h 73"/>
                <a:gd name="T10" fmla="*/ 45 w 77"/>
                <a:gd name="T11" fmla="*/ 40 h 73"/>
                <a:gd name="T12" fmla="*/ 65 w 77"/>
                <a:gd name="T13" fmla="*/ 4 h 73"/>
                <a:gd name="T14" fmla="*/ 73 w 77"/>
                <a:gd name="T15" fmla="*/ 2 h 73"/>
                <a:gd name="T16" fmla="*/ 75 w 77"/>
                <a:gd name="T17" fmla="*/ 10 h 73"/>
                <a:gd name="T18" fmla="*/ 54 w 77"/>
                <a:gd name="T19" fmla="*/ 49 h 73"/>
                <a:gd name="T20" fmla="*/ 49 w 77"/>
                <a:gd name="T21" fmla="*/ 52 h 73"/>
                <a:gd name="T22" fmla="*/ 31 w 77"/>
                <a:gd name="T23" fmla="*/ 52 h 73"/>
                <a:gd name="T24" fmla="*/ 11 w 77"/>
                <a:gd name="T25" fmla="*/ 71 h 73"/>
                <a:gd name="T26" fmla="*/ 7 w 77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73">
                  <a:moveTo>
                    <a:pt x="7" y="73"/>
                  </a:moveTo>
                  <a:cubicBezTo>
                    <a:pt x="6" y="73"/>
                    <a:pt x="4" y="73"/>
                    <a:pt x="3" y="71"/>
                  </a:cubicBezTo>
                  <a:cubicBezTo>
                    <a:pt x="0" y="69"/>
                    <a:pt x="0" y="65"/>
                    <a:pt x="3" y="63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5" y="41"/>
                    <a:pt x="26" y="40"/>
                    <a:pt x="28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6" y="2"/>
                    <a:pt x="70" y="0"/>
                    <a:pt x="73" y="2"/>
                  </a:cubicBezTo>
                  <a:cubicBezTo>
                    <a:pt x="76" y="4"/>
                    <a:pt x="77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9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9" y="73"/>
                    <a:pt x="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114">
            <a:extLst>
              <a:ext uri="{FF2B5EF4-FFF2-40B4-BE49-F238E27FC236}">
                <a16:creationId xmlns:a16="http://schemas.microsoft.com/office/drawing/2014/main" id="{C485AA60-8672-441D-8E9E-8EE32F12958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09717" y="1558671"/>
            <a:ext cx="498480" cy="497312"/>
            <a:chOff x="3629" y="1924"/>
            <a:chExt cx="427" cy="426"/>
          </a:xfrm>
          <a:solidFill>
            <a:srgbClr val="A100FF"/>
          </a:solidFill>
        </p:grpSpPr>
        <p:sp>
          <p:nvSpPr>
            <p:cNvPr id="22" name="Freeform 115">
              <a:extLst>
                <a:ext uri="{FF2B5EF4-FFF2-40B4-BE49-F238E27FC236}">
                  <a16:creationId xmlns:a16="http://schemas.microsoft.com/office/drawing/2014/main" id="{F4F8D228-044E-4D53-B5EF-9899C3E38A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5" y="2011"/>
              <a:ext cx="141" cy="146"/>
            </a:xfrm>
            <a:custGeom>
              <a:avLst/>
              <a:gdLst>
                <a:gd name="T0" fmla="*/ 43 w 95"/>
                <a:gd name="T1" fmla="*/ 98 h 98"/>
                <a:gd name="T2" fmla="*/ 39 w 95"/>
                <a:gd name="T3" fmla="*/ 98 h 98"/>
                <a:gd name="T4" fmla="*/ 15 w 95"/>
                <a:gd name="T5" fmla="*/ 76 h 98"/>
                <a:gd name="T6" fmla="*/ 0 w 95"/>
                <a:gd name="T7" fmla="*/ 51 h 98"/>
                <a:gd name="T8" fmla="*/ 17 w 95"/>
                <a:gd name="T9" fmla="*/ 25 h 98"/>
                <a:gd name="T10" fmla="*/ 17 w 95"/>
                <a:gd name="T11" fmla="*/ 25 h 98"/>
                <a:gd name="T12" fmla="*/ 44 w 95"/>
                <a:gd name="T13" fmla="*/ 14 h 98"/>
                <a:gd name="T14" fmla="*/ 75 w 95"/>
                <a:gd name="T15" fmla="*/ 1 h 98"/>
                <a:gd name="T16" fmla="*/ 80 w 95"/>
                <a:gd name="T17" fmla="*/ 0 h 98"/>
                <a:gd name="T18" fmla="*/ 84 w 95"/>
                <a:gd name="T19" fmla="*/ 4 h 98"/>
                <a:gd name="T20" fmla="*/ 72 w 95"/>
                <a:gd name="T21" fmla="*/ 84 h 98"/>
                <a:gd name="T22" fmla="*/ 43 w 95"/>
                <a:gd name="T23" fmla="*/ 98 h 98"/>
                <a:gd name="T24" fmla="*/ 24 w 95"/>
                <a:gd name="T25" fmla="*/ 35 h 98"/>
                <a:gd name="T26" fmla="*/ 12 w 95"/>
                <a:gd name="T27" fmla="*/ 51 h 98"/>
                <a:gd name="T28" fmla="*/ 24 w 95"/>
                <a:gd name="T29" fmla="*/ 67 h 98"/>
                <a:gd name="T30" fmla="*/ 26 w 95"/>
                <a:gd name="T31" fmla="*/ 70 h 98"/>
                <a:gd name="T32" fmla="*/ 41 w 95"/>
                <a:gd name="T33" fmla="*/ 86 h 98"/>
                <a:gd name="T34" fmla="*/ 63 w 95"/>
                <a:gd name="T35" fmla="*/ 76 h 98"/>
                <a:gd name="T36" fmla="*/ 75 w 95"/>
                <a:gd name="T37" fmla="*/ 15 h 98"/>
                <a:gd name="T38" fmla="*/ 47 w 95"/>
                <a:gd name="T39" fmla="*/ 26 h 98"/>
                <a:gd name="T40" fmla="*/ 24 w 95"/>
                <a:gd name="T41" fmla="*/ 3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5" h="98">
                  <a:moveTo>
                    <a:pt x="43" y="98"/>
                  </a:moveTo>
                  <a:cubicBezTo>
                    <a:pt x="42" y="98"/>
                    <a:pt x="40" y="98"/>
                    <a:pt x="39" y="98"/>
                  </a:cubicBezTo>
                  <a:cubicBezTo>
                    <a:pt x="32" y="97"/>
                    <a:pt x="22" y="92"/>
                    <a:pt x="15" y="76"/>
                  </a:cubicBezTo>
                  <a:cubicBezTo>
                    <a:pt x="3" y="67"/>
                    <a:pt x="0" y="58"/>
                    <a:pt x="0" y="51"/>
                  </a:cubicBezTo>
                  <a:cubicBezTo>
                    <a:pt x="0" y="42"/>
                    <a:pt x="6" y="32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26" y="19"/>
                    <a:pt x="35" y="17"/>
                    <a:pt x="44" y="14"/>
                  </a:cubicBezTo>
                  <a:cubicBezTo>
                    <a:pt x="54" y="12"/>
                    <a:pt x="64" y="9"/>
                    <a:pt x="75" y="1"/>
                  </a:cubicBezTo>
                  <a:cubicBezTo>
                    <a:pt x="76" y="0"/>
                    <a:pt x="78" y="0"/>
                    <a:pt x="80" y="0"/>
                  </a:cubicBezTo>
                  <a:cubicBezTo>
                    <a:pt x="81" y="1"/>
                    <a:pt x="83" y="2"/>
                    <a:pt x="84" y="4"/>
                  </a:cubicBezTo>
                  <a:cubicBezTo>
                    <a:pt x="95" y="28"/>
                    <a:pt x="87" y="69"/>
                    <a:pt x="72" y="84"/>
                  </a:cubicBezTo>
                  <a:cubicBezTo>
                    <a:pt x="63" y="93"/>
                    <a:pt x="53" y="98"/>
                    <a:pt x="43" y="98"/>
                  </a:cubicBezTo>
                  <a:close/>
                  <a:moveTo>
                    <a:pt x="24" y="35"/>
                  </a:moveTo>
                  <a:cubicBezTo>
                    <a:pt x="17" y="40"/>
                    <a:pt x="12" y="46"/>
                    <a:pt x="12" y="51"/>
                  </a:cubicBezTo>
                  <a:cubicBezTo>
                    <a:pt x="12" y="58"/>
                    <a:pt x="19" y="64"/>
                    <a:pt x="24" y="67"/>
                  </a:cubicBezTo>
                  <a:cubicBezTo>
                    <a:pt x="25" y="68"/>
                    <a:pt x="25" y="69"/>
                    <a:pt x="26" y="70"/>
                  </a:cubicBezTo>
                  <a:cubicBezTo>
                    <a:pt x="30" y="80"/>
                    <a:pt x="35" y="85"/>
                    <a:pt x="41" y="86"/>
                  </a:cubicBezTo>
                  <a:cubicBezTo>
                    <a:pt x="49" y="88"/>
                    <a:pt x="58" y="82"/>
                    <a:pt x="63" y="76"/>
                  </a:cubicBezTo>
                  <a:cubicBezTo>
                    <a:pt x="74" y="65"/>
                    <a:pt x="80" y="35"/>
                    <a:pt x="75" y="15"/>
                  </a:cubicBezTo>
                  <a:cubicBezTo>
                    <a:pt x="65" y="21"/>
                    <a:pt x="56" y="24"/>
                    <a:pt x="47" y="26"/>
                  </a:cubicBezTo>
                  <a:cubicBezTo>
                    <a:pt x="39" y="28"/>
                    <a:pt x="31" y="30"/>
                    <a:pt x="24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116">
              <a:extLst>
                <a:ext uri="{FF2B5EF4-FFF2-40B4-BE49-F238E27FC236}">
                  <a16:creationId xmlns:a16="http://schemas.microsoft.com/office/drawing/2014/main" id="{D9EEDC90-D628-47A7-BFA6-EE1B1F7BE1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0" y="1924"/>
              <a:ext cx="185" cy="200"/>
            </a:xfrm>
            <a:custGeom>
              <a:avLst/>
              <a:gdLst>
                <a:gd name="T0" fmla="*/ 63 w 125"/>
                <a:gd name="T1" fmla="*/ 135 h 135"/>
                <a:gd name="T2" fmla="*/ 26 w 125"/>
                <a:gd name="T3" fmla="*/ 113 h 135"/>
                <a:gd name="T4" fmla="*/ 16 w 125"/>
                <a:gd name="T5" fmla="*/ 3 h 135"/>
                <a:gd name="T6" fmla="*/ 21 w 125"/>
                <a:gd name="T7" fmla="*/ 0 h 135"/>
                <a:gd name="T8" fmla="*/ 26 w 125"/>
                <a:gd name="T9" fmla="*/ 1 h 135"/>
                <a:gd name="T10" fmla="*/ 66 w 125"/>
                <a:gd name="T11" fmla="*/ 20 h 135"/>
                <a:gd name="T12" fmla="*/ 108 w 125"/>
                <a:gd name="T13" fmla="*/ 43 h 135"/>
                <a:gd name="T14" fmla="*/ 122 w 125"/>
                <a:gd name="T15" fmla="*/ 82 h 135"/>
                <a:gd name="T16" fmla="*/ 95 w 125"/>
                <a:gd name="T17" fmla="*/ 110 h 135"/>
                <a:gd name="T18" fmla="*/ 67 w 125"/>
                <a:gd name="T19" fmla="*/ 135 h 135"/>
                <a:gd name="T20" fmla="*/ 63 w 125"/>
                <a:gd name="T21" fmla="*/ 135 h 135"/>
                <a:gd name="T22" fmla="*/ 24 w 125"/>
                <a:gd name="T23" fmla="*/ 15 h 135"/>
                <a:gd name="T24" fmla="*/ 35 w 125"/>
                <a:gd name="T25" fmla="*/ 105 h 135"/>
                <a:gd name="T26" fmla="*/ 65 w 125"/>
                <a:gd name="T27" fmla="*/ 123 h 135"/>
                <a:gd name="T28" fmla="*/ 85 w 125"/>
                <a:gd name="T29" fmla="*/ 103 h 135"/>
                <a:gd name="T30" fmla="*/ 88 w 125"/>
                <a:gd name="T31" fmla="*/ 100 h 135"/>
                <a:gd name="T32" fmla="*/ 110 w 125"/>
                <a:gd name="T33" fmla="*/ 79 h 135"/>
                <a:gd name="T34" fmla="*/ 99 w 125"/>
                <a:gd name="T35" fmla="*/ 51 h 135"/>
                <a:gd name="T36" fmla="*/ 99 w 125"/>
                <a:gd name="T37" fmla="*/ 51 h 135"/>
                <a:gd name="T38" fmla="*/ 63 w 125"/>
                <a:gd name="T39" fmla="*/ 32 h 135"/>
                <a:gd name="T40" fmla="*/ 24 w 125"/>
                <a:gd name="T41" fmla="*/ 1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135">
                  <a:moveTo>
                    <a:pt x="63" y="135"/>
                  </a:moveTo>
                  <a:cubicBezTo>
                    <a:pt x="51" y="135"/>
                    <a:pt x="38" y="127"/>
                    <a:pt x="26" y="113"/>
                  </a:cubicBezTo>
                  <a:cubicBezTo>
                    <a:pt x="8" y="91"/>
                    <a:pt x="0" y="34"/>
                    <a:pt x="16" y="3"/>
                  </a:cubicBezTo>
                  <a:cubicBezTo>
                    <a:pt x="17" y="2"/>
                    <a:pt x="19" y="0"/>
                    <a:pt x="21" y="0"/>
                  </a:cubicBezTo>
                  <a:cubicBezTo>
                    <a:pt x="22" y="0"/>
                    <a:pt x="24" y="0"/>
                    <a:pt x="26" y="1"/>
                  </a:cubicBezTo>
                  <a:cubicBezTo>
                    <a:pt x="38" y="12"/>
                    <a:pt x="52" y="16"/>
                    <a:pt x="66" y="20"/>
                  </a:cubicBezTo>
                  <a:cubicBezTo>
                    <a:pt x="82" y="25"/>
                    <a:pt x="97" y="30"/>
                    <a:pt x="108" y="43"/>
                  </a:cubicBezTo>
                  <a:cubicBezTo>
                    <a:pt x="120" y="57"/>
                    <a:pt x="125" y="70"/>
                    <a:pt x="122" y="82"/>
                  </a:cubicBezTo>
                  <a:cubicBezTo>
                    <a:pt x="119" y="93"/>
                    <a:pt x="110" y="103"/>
                    <a:pt x="95" y="110"/>
                  </a:cubicBezTo>
                  <a:cubicBezTo>
                    <a:pt x="88" y="125"/>
                    <a:pt x="78" y="133"/>
                    <a:pt x="67" y="135"/>
                  </a:cubicBezTo>
                  <a:cubicBezTo>
                    <a:pt x="66" y="135"/>
                    <a:pt x="64" y="135"/>
                    <a:pt x="63" y="135"/>
                  </a:cubicBezTo>
                  <a:close/>
                  <a:moveTo>
                    <a:pt x="24" y="15"/>
                  </a:moveTo>
                  <a:cubicBezTo>
                    <a:pt x="14" y="43"/>
                    <a:pt x="21" y="88"/>
                    <a:pt x="35" y="105"/>
                  </a:cubicBezTo>
                  <a:cubicBezTo>
                    <a:pt x="46" y="118"/>
                    <a:pt x="57" y="124"/>
                    <a:pt x="65" y="123"/>
                  </a:cubicBezTo>
                  <a:cubicBezTo>
                    <a:pt x="73" y="122"/>
                    <a:pt x="79" y="115"/>
                    <a:pt x="85" y="103"/>
                  </a:cubicBezTo>
                  <a:cubicBezTo>
                    <a:pt x="85" y="101"/>
                    <a:pt x="86" y="100"/>
                    <a:pt x="88" y="100"/>
                  </a:cubicBezTo>
                  <a:cubicBezTo>
                    <a:pt x="101" y="94"/>
                    <a:pt x="108" y="87"/>
                    <a:pt x="110" y="79"/>
                  </a:cubicBezTo>
                  <a:cubicBezTo>
                    <a:pt x="112" y="69"/>
                    <a:pt x="105" y="58"/>
                    <a:pt x="99" y="51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90" y="40"/>
                    <a:pt x="77" y="36"/>
                    <a:pt x="63" y="32"/>
                  </a:cubicBezTo>
                  <a:cubicBezTo>
                    <a:pt x="51" y="28"/>
                    <a:pt x="37" y="24"/>
                    <a:pt x="2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117">
              <a:extLst>
                <a:ext uri="{FF2B5EF4-FFF2-40B4-BE49-F238E27FC236}">
                  <a16:creationId xmlns:a16="http://schemas.microsoft.com/office/drawing/2014/main" id="{F5DBC2B8-8894-40CD-9FA6-A2A3EB9E1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8" y="1986"/>
              <a:ext cx="212" cy="203"/>
            </a:xfrm>
            <a:custGeom>
              <a:avLst/>
              <a:gdLst>
                <a:gd name="T0" fmla="*/ 82 w 143"/>
                <a:gd name="T1" fmla="*/ 137 h 137"/>
                <a:gd name="T2" fmla="*/ 82 w 143"/>
                <a:gd name="T3" fmla="*/ 137 h 137"/>
                <a:gd name="T4" fmla="*/ 76 w 143"/>
                <a:gd name="T5" fmla="*/ 132 h 137"/>
                <a:gd name="T6" fmla="*/ 3 w 143"/>
                <a:gd name="T7" fmla="*/ 11 h 137"/>
                <a:gd name="T8" fmla="*/ 3 w 143"/>
                <a:gd name="T9" fmla="*/ 3 h 137"/>
                <a:gd name="T10" fmla="*/ 11 w 143"/>
                <a:gd name="T11" fmla="*/ 2 h 137"/>
                <a:gd name="T12" fmla="*/ 84 w 143"/>
                <a:gd name="T13" fmla="*/ 114 h 137"/>
                <a:gd name="T14" fmla="*/ 134 w 143"/>
                <a:gd name="T15" fmla="*/ 60 h 137"/>
                <a:gd name="T16" fmla="*/ 142 w 143"/>
                <a:gd name="T17" fmla="*/ 62 h 137"/>
                <a:gd name="T18" fmla="*/ 139 w 143"/>
                <a:gd name="T19" fmla="*/ 70 h 137"/>
                <a:gd name="T20" fmla="*/ 88 w 143"/>
                <a:gd name="T21" fmla="*/ 133 h 137"/>
                <a:gd name="T22" fmla="*/ 82 w 143"/>
                <a:gd name="T2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137">
                  <a:moveTo>
                    <a:pt x="82" y="137"/>
                  </a:moveTo>
                  <a:cubicBezTo>
                    <a:pt x="82" y="137"/>
                    <a:pt x="82" y="137"/>
                    <a:pt x="82" y="137"/>
                  </a:cubicBezTo>
                  <a:cubicBezTo>
                    <a:pt x="79" y="137"/>
                    <a:pt x="77" y="135"/>
                    <a:pt x="76" y="132"/>
                  </a:cubicBezTo>
                  <a:cubicBezTo>
                    <a:pt x="76" y="132"/>
                    <a:pt x="61" y="63"/>
                    <a:pt x="3" y="11"/>
                  </a:cubicBezTo>
                  <a:cubicBezTo>
                    <a:pt x="1" y="9"/>
                    <a:pt x="0" y="5"/>
                    <a:pt x="3" y="3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55" y="42"/>
                    <a:pt x="75" y="90"/>
                    <a:pt x="84" y="114"/>
                  </a:cubicBezTo>
                  <a:cubicBezTo>
                    <a:pt x="92" y="98"/>
                    <a:pt x="109" y="72"/>
                    <a:pt x="134" y="60"/>
                  </a:cubicBezTo>
                  <a:cubicBezTo>
                    <a:pt x="137" y="58"/>
                    <a:pt x="140" y="59"/>
                    <a:pt x="142" y="62"/>
                  </a:cubicBezTo>
                  <a:cubicBezTo>
                    <a:pt x="143" y="65"/>
                    <a:pt x="142" y="69"/>
                    <a:pt x="139" y="70"/>
                  </a:cubicBezTo>
                  <a:cubicBezTo>
                    <a:pt x="105" y="87"/>
                    <a:pt x="88" y="133"/>
                    <a:pt x="88" y="133"/>
                  </a:cubicBezTo>
                  <a:cubicBezTo>
                    <a:pt x="87" y="135"/>
                    <a:pt x="85" y="137"/>
                    <a:pt x="82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118">
              <a:extLst>
                <a:ext uri="{FF2B5EF4-FFF2-40B4-BE49-F238E27FC236}">
                  <a16:creationId xmlns:a16="http://schemas.microsoft.com/office/drawing/2014/main" id="{91FD8EDD-B126-408D-BFB8-18AFDE8CB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9" y="2173"/>
              <a:ext cx="89" cy="160"/>
            </a:xfrm>
            <a:custGeom>
              <a:avLst/>
              <a:gdLst>
                <a:gd name="T0" fmla="*/ 54 w 60"/>
                <a:gd name="T1" fmla="*/ 108 h 108"/>
                <a:gd name="T2" fmla="*/ 6 w 60"/>
                <a:gd name="T3" fmla="*/ 108 h 108"/>
                <a:gd name="T4" fmla="*/ 0 w 60"/>
                <a:gd name="T5" fmla="*/ 102 h 108"/>
                <a:gd name="T6" fmla="*/ 0 w 60"/>
                <a:gd name="T7" fmla="*/ 6 h 108"/>
                <a:gd name="T8" fmla="*/ 6 w 60"/>
                <a:gd name="T9" fmla="*/ 0 h 108"/>
                <a:gd name="T10" fmla="*/ 54 w 60"/>
                <a:gd name="T11" fmla="*/ 0 h 108"/>
                <a:gd name="T12" fmla="*/ 60 w 60"/>
                <a:gd name="T13" fmla="*/ 6 h 108"/>
                <a:gd name="T14" fmla="*/ 60 w 60"/>
                <a:gd name="T15" fmla="*/ 102 h 108"/>
                <a:gd name="T16" fmla="*/ 54 w 60"/>
                <a:gd name="T17" fmla="*/ 108 h 108"/>
                <a:gd name="T18" fmla="*/ 12 w 60"/>
                <a:gd name="T19" fmla="*/ 96 h 108"/>
                <a:gd name="T20" fmla="*/ 48 w 60"/>
                <a:gd name="T21" fmla="*/ 96 h 108"/>
                <a:gd name="T22" fmla="*/ 48 w 60"/>
                <a:gd name="T23" fmla="*/ 12 h 108"/>
                <a:gd name="T24" fmla="*/ 12 w 60"/>
                <a:gd name="T25" fmla="*/ 12 h 108"/>
                <a:gd name="T26" fmla="*/ 12 w 60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8">
                  <a:moveTo>
                    <a:pt x="54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3" y="108"/>
                    <a:pt x="0" y="105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5"/>
                    <a:pt x="58" y="108"/>
                    <a:pt x="54" y="108"/>
                  </a:cubicBezTo>
                  <a:close/>
                  <a:moveTo>
                    <a:pt x="12" y="96"/>
                  </a:moveTo>
                  <a:cubicBezTo>
                    <a:pt x="48" y="96"/>
                    <a:pt x="48" y="96"/>
                    <a:pt x="48" y="96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119">
              <a:extLst>
                <a:ext uri="{FF2B5EF4-FFF2-40B4-BE49-F238E27FC236}">
                  <a16:creationId xmlns:a16="http://schemas.microsoft.com/office/drawing/2014/main" id="{4CD69430-27B2-4CF8-822E-F26AB3A7D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" y="2221"/>
              <a:ext cx="357" cy="129"/>
            </a:xfrm>
            <a:custGeom>
              <a:avLst/>
              <a:gdLst>
                <a:gd name="T0" fmla="*/ 106 w 241"/>
                <a:gd name="T1" fmla="*/ 87 h 87"/>
                <a:gd name="T2" fmla="*/ 45 w 241"/>
                <a:gd name="T3" fmla="*/ 71 h 87"/>
                <a:gd name="T4" fmla="*/ 5 w 241"/>
                <a:gd name="T5" fmla="*/ 58 h 87"/>
                <a:gd name="T6" fmla="*/ 2 w 241"/>
                <a:gd name="T7" fmla="*/ 50 h 87"/>
                <a:gd name="T8" fmla="*/ 9 w 241"/>
                <a:gd name="T9" fmla="*/ 46 h 87"/>
                <a:gd name="T10" fmla="*/ 49 w 241"/>
                <a:gd name="T11" fmla="*/ 60 h 87"/>
                <a:gd name="T12" fmla="*/ 169 w 241"/>
                <a:gd name="T13" fmla="*/ 50 h 87"/>
                <a:gd name="T14" fmla="*/ 225 w 241"/>
                <a:gd name="T15" fmla="*/ 21 h 87"/>
                <a:gd name="T16" fmla="*/ 201 w 241"/>
                <a:gd name="T17" fmla="*/ 16 h 87"/>
                <a:gd name="T18" fmla="*/ 148 w 241"/>
                <a:gd name="T19" fmla="*/ 33 h 87"/>
                <a:gd name="T20" fmla="*/ 140 w 241"/>
                <a:gd name="T21" fmla="*/ 29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7 h 87"/>
                <a:gd name="T32" fmla="*/ 175 w 241"/>
                <a:gd name="T33" fmla="*/ 60 h 87"/>
                <a:gd name="T34" fmla="*/ 106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6" y="87"/>
                  </a:moveTo>
                  <a:cubicBezTo>
                    <a:pt x="91" y="87"/>
                    <a:pt x="74" y="82"/>
                    <a:pt x="45" y="71"/>
                  </a:cubicBezTo>
                  <a:cubicBezTo>
                    <a:pt x="34" y="67"/>
                    <a:pt x="21" y="63"/>
                    <a:pt x="5" y="58"/>
                  </a:cubicBezTo>
                  <a:cubicBezTo>
                    <a:pt x="2" y="57"/>
                    <a:pt x="0" y="53"/>
                    <a:pt x="2" y="50"/>
                  </a:cubicBezTo>
                  <a:cubicBezTo>
                    <a:pt x="3" y="47"/>
                    <a:pt x="6" y="45"/>
                    <a:pt x="9" y="46"/>
                  </a:cubicBezTo>
                  <a:cubicBezTo>
                    <a:pt x="25" y="51"/>
                    <a:pt x="37" y="56"/>
                    <a:pt x="49" y="60"/>
                  </a:cubicBezTo>
                  <a:cubicBezTo>
                    <a:pt x="110" y="81"/>
                    <a:pt x="110" y="81"/>
                    <a:pt x="169" y="50"/>
                  </a:cubicBezTo>
                  <a:cubicBezTo>
                    <a:pt x="184" y="42"/>
                    <a:pt x="202" y="32"/>
                    <a:pt x="225" y="21"/>
                  </a:cubicBezTo>
                  <a:cubicBezTo>
                    <a:pt x="216" y="14"/>
                    <a:pt x="209" y="13"/>
                    <a:pt x="201" y="16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5" y="34"/>
                    <a:pt x="141" y="33"/>
                    <a:pt x="140" y="29"/>
                  </a:cubicBezTo>
                  <a:cubicBezTo>
                    <a:pt x="139" y="26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40" y="26"/>
                    <a:pt x="238" y="27"/>
                  </a:cubicBezTo>
                  <a:cubicBezTo>
                    <a:pt x="211" y="41"/>
                    <a:pt x="191" y="52"/>
                    <a:pt x="175" y="60"/>
                  </a:cubicBezTo>
                  <a:cubicBezTo>
                    <a:pt x="140" y="79"/>
                    <a:pt x="124" y="8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120">
              <a:extLst>
                <a:ext uri="{FF2B5EF4-FFF2-40B4-BE49-F238E27FC236}">
                  <a16:creationId xmlns:a16="http://schemas.microsoft.com/office/drawing/2014/main" id="{FD2644EF-00F9-4F95-B37F-5787C866B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" y="2191"/>
              <a:ext cx="227" cy="89"/>
            </a:xfrm>
            <a:custGeom>
              <a:avLst/>
              <a:gdLst>
                <a:gd name="T0" fmla="*/ 132 w 153"/>
                <a:gd name="T1" fmla="*/ 60 h 60"/>
                <a:gd name="T2" fmla="*/ 66 w 153"/>
                <a:gd name="T3" fmla="*/ 60 h 60"/>
                <a:gd name="T4" fmla="*/ 60 w 153"/>
                <a:gd name="T5" fmla="*/ 54 h 60"/>
                <a:gd name="T6" fmla="*/ 66 w 153"/>
                <a:gd name="T7" fmla="*/ 48 h 60"/>
                <a:gd name="T8" fmla="*/ 132 w 153"/>
                <a:gd name="T9" fmla="*/ 48 h 60"/>
                <a:gd name="T10" fmla="*/ 141 w 153"/>
                <a:gd name="T11" fmla="*/ 42 h 60"/>
                <a:gd name="T12" fmla="*/ 132 w 153"/>
                <a:gd name="T13" fmla="*/ 36 h 60"/>
                <a:gd name="T14" fmla="*/ 96 w 153"/>
                <a:gd name="T15" fmla="*/ 36 h 60"/>
                <a:gd name="T16" fmla="*/ 92 w 153"/>
                <a:gd name="T17" fmla="*/ 34 h 60"/>
                <a:gd name="T18" fmla="*/ 42 w 153"/>
                <a:gd name="T19" fmla="*/ 12 h 60"/>
                <a:gd name="T20" fmla="*/ 6 w 153"/>
                <a:gd name="T21" fmla="*/ 12 h 60"/>
                <a:gd name="T22" fmla="*/ 0 w 153"/>
                <a:gd name="T23" fmla="*/ 6 h 60"/>
                <a:gd name="T24" fmla="*/ 6 w 153"/>
                <a:gd name="T25" fmla="*/ 0 h 60"/>
                <a:gd name="T26" fmla="*/ 42 w 153"/>
                <a:gd name="T27" fmla="*/ 0 h 60"/>
                <a:gd name="T28" fmla="*/ 99 w 153"/>
                <a:gd name="T29" fmla="*/ 24 h 60"/>
                <a:gd name="T30" fmla="*/ 132 w 153"/>
                <a:gd name="T31" fmla="*/ 24 h 60"/>
                <a:gd name="T32" fmla="*/ 153 w 153"/>
                <a:gd name="T33" fmla="*/ 42 h 60"/>
                <a:gd name="T34" fmla="*/ 132 w 153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1" y="45"/>
                    <a:pt x="141" y="42"/>
                  </a:cubicBezTo>
                  <a:cubicBezTo>
                    <a:pt x="141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5" y="36"/>
                    <a:pt x="93" y="35"/>
                    <a:pt x="92" y="34"/>
                  </a:cubicBezTo>
                  <a:cubicBezTo>
                    <a:pt x="85" y="27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70" y="0"/>
                    <a:pt x="90" y="16"/>
                    <a:pt x="99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6" y="24"/>
                    <a:pt x="153" y="33"/>
                    <a:pt x="153" y="42"/>
                  </a:cubicBezTo>
                  <a:cubicBezTo>
                    <a:pt x="153" y="51"/>
                    <a:pt x="146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7795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1756-2C9E-314A-9425-31BA23FBE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413753"/>
            <a:ext cx="11430000" cy="990600"/>
          </a:xfrm>
        </p:spPr>
        <p:txBody>
          <a:bodyPr/>
          <a:lstStyle/>
          <a:p>
            <a:r>
              <a:rPr lang="en-US" dirty="0"/>
              <a:t>Invasion Through the </a:t>
            </a:r>
            <a:r>
              <a:rPr lang="en-US"/>
              <a:t>Paths</a:t>
            </a:r>
            <a:r>
              <a:rPr lang="en-US" dirty="0"/>
              <a:t> Less Traveled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A6938-5C00-C04A-84F8-7A56472F05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503947"/>
            <a:ext cx="11170023" cy="4940300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US" sz="2800" b="1" dirty="0">
                <a:cs typeface="Arial"/>
              </a:rPr>
              <a:t>Identifying common </a:t>
            </a:r>
            <a:r>
              <a:rPr lang="en-US" sz="2800" b="1">
                <a:cs typeface="Arial"/>
              </a:rPr>
              <a:t>mobility</a:t>
            </a:r>
            <a:r>
              <a:rPr lang="en-US" sz="2800" b="1" dirty="0">
                <a:cs typeface="Arial"/>
              </a:rPr>
              <a:t> patterns </a:t>
            </a:r>
            <a:r>
              <a:rPr lang="en-US" sz="2800" b="1">
                <a:cs typeface="Arial"/>
              </a:rPr>
              <a:t>across national</a:t>
            </a:r>
            <a:r>
              <a:rPr lang="en-US" sz="2800" b="1" dirty="0">
                <a:cs typeface="Arial"/>
              </a:rPr>
              <a:t> </a:t>
            </a:r>
            <a:r>
              <a:rPr lang="en-US" sz="2800" b="1">
                <a:cs typeface="Arial"/>
              </a:rPr>
              <a:t>park lands during</a:t>
            </a:r>
            <a:r>
              <a:rPr lang="en-US" sz="2800" b="1" dirty="0">
                <a:cs typeface="Arial"/>
              </a:rPr>
              <a:t> different seasons of the year can be </a:t>
            </a:r>
            <a:r>
              <a:rPr lang="en-US" sz="2800" b="1" dirty="0">
                <a:solidFill>
                  <a:schemeClr val="accent1"/>
                </a:solidFill>
                <a:cs typeface="Arial"/>
              </a:rPr>
              <a:t>critical for mitigating social, economic, and environmental risks of invasive species </a:t>
            </a:r>
            <a:r>
              <a:rPr lang="en-US" sz="2800" b="1" dirty="0">
                <a:cs typeface="Arial"/>
              </a:rPr>
              <a:t>introduced unintentionally through human travel</a:t>
            </a:r>
            <a:endParaRPr lang="en-US" sz="2800" dirty="0"/>
          </a:p>
          <a:p>
            <a:endParaRPr lang="en-US" dirty="0"/>
          </a:p>
          <a:p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2116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0742-DA50-4287-B6DF-CA77B461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310E9-A978-47FB-BB1C-403B77B3FB30}"/>
              </a:ext>
            </a:extLst>
          </p:cNvPr>
          <p:cNvSpPr txBox="1"/>
          <p:nvPr/>
        </p:nvSpPr>
        <p:spPr>
          <a:xfrm>
            <a:off x="381000" y="1358094"/>
            <a:ext cx="4879463" cy="227261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sz="2800" b="1" noProof="0" dirty="0"/>
              <a:t>Spatial representations of </a:t>
            </a:r>
            <a:br>
              <a:rPr lang="en-US" sz="2800" b="1" noProof="0" dirty="0"/>
            </a:br>
            <a:r>
              <a:rPr lang="en-US" sz="2800" b="1" noProof="0" dirty="0"/>
              <a:t>regional networks do not </a:t>
            </a:r>
            <a:br>
              <a:rPr lang="en-US" sz="2800" b="1" noProof="0" dirty="0"/>
            </a:br>
            <a:r>
              <a:rPr lang="en-US" sz="2800" b="1" noProof="0"/>
              <a:t>entirely</a:t>
            </a:r>
            <a:r>
              <a:rPr lang="en-US" sz="2800" b="1" noProof="0" dirty="0"/>
              <a:t> show connectivity 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758BE20-7706-4C8D-B977-3E0D14DF5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t="11873" r="2713" b="7580"/>
          <a:stretch/>
        </p:blipFill>
        <p:spPr>
          <a:xfrm>
            <a:off x="5560456" y="667011"/>
            <a:ext cx="6099189" cy="522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0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0742-DA50-4287-B6DF-CA77B461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C2F813-BE30-4F60-B289-7E152377D8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t="5555" r="2896" b="3927"/>
          <a:stretch/>
        </p:blipFill>
        <p:spPr>
          <a:xfrm>
            <a:off x="5372622" y="269310"/>
            <a:ext cx="6438378" cy="62076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7D605E-3190-438E-BB81-8235BE9E9661}"/>
              </a:ext>
            </a:extLst>
          </p:cNvPr>
          <p:cNvSpPr txBox="1"/>
          <p:nvPr/>
        </p:nvSpPr>
        <p:spPr>
          <a:xfrm>
            <a:off x="751609" y="1445794"/>
            <a:ext cx="4472739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28600">
              <a:spcAft>
                <a:spcPts val="1200"/>
              </a:spcAft>
            </a:pPr>
            <a:r>
              <a:rPr lang="en-US" sz="2800" b="1">
                <a:cs typeface="Arial"/>
              </a:rPr>
              <a:t>Regional networks will ​</a:t>
            </a:r>
            <a:br>
              <a:rPr lang="en-US" sz="2800" b="1">
                <a:cs typeface="Arial"/>
              </a:rPr>
            </a:br>
            <a:r>
              <a:rPr lang="en-US" sz="2800" b="1">
                <a:cs typeface="Arial"/>
              </a:rPr>
              <a:t>become highly connected ​</a:t>
            </a:r>
            <a:br>
              <a:rPr lang="en-US" sz="2800" b="1">
                <a:cs typeface="Arial"/>
              </a:rPr>
            </a:br>
            <a:r>
              <a:rPr lang="en-US" sz="2800" b="1">
                <a:cs typeface="Arial"/>
              </a:rPr>
              <a:t>as we add mobility data​</a:t>
            </a:r>
          </a:p>
          <a:p>
            <a:pPr defTabSz="228600">
              <a:spcAft>
                <a:spcPts val="1200"/>
              </a:spcAft>
            </a:pPr>
            <a:endParaRPr lang="en-US" sz="2800" b="1">
              <a:cs typeface="Arial"/>
            </a:endParaRPr>
          </a:p>
          <a:p>
            <a:pPr defTabSz="228600">
              <a:spcAft>
                <a:spcPts val="1200"/>
              </a:spcAft>
            </a:pPr>
            <a:r>
              <a:rPr lang="en-US" sz="2800" b="1">
                <a:cs typeface="Arial"/>
              </a:rPr>
              <a:t>Connection between similar​ habitats and possible invasion​</a:t>
            </a:r>
          </a:p>
        </p:txBody>
      </p:sp>
    </p:spTree>
    <p:extLst>
      <p:ext uri="{BB962C8B-B14F-4D97-AF65-F5344CB8AC3E}">
        <p14:creationId xmlns:p14="http://schemas.microsoft.com/office/powerpoint/2010/main" val="4031791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C1C30FE144C442B1DB0839B4D1EDDA" ma:contentTypeVersion="0" ma:contentTypeDescription="Create a new document." ma:contentTypeScope="" ma:versionID="c15b7c9c050b03b1ee8f15d806086e2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0eb06865bac989b6d012f5fa90890d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A504788-6729-4384-9574-758D8A5302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F87ADA-7A81-475E-9348-3CA7FAC77517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0657225-8E35-4D21-8633-DB6D6A006A08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1072</Words>
  <Application>Microsoft Office PowerPoint</Application>
  <PresentationFormat>Widescreen</PresentationFormat>
  <Paragraphs>167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Graphik</vt:lpstr>
      <vt:lpstr>GT Sectra Fine</vt:lpstr>
      <vt:lpstr>Palatino Linotype</vt:lpstr>
      <vt:lpstr>System Font</vt:lpstr>
      <vt:lpstr>Office Theme</vt:lpstr>
      <vt:lpstr>1_Office Theme</vt:lpstr>
      <vt:lpstr>Human Mobility x Invasive Species Networks, Mobility, and Nationwide Prevention </vt:lpstr>
      <vt:lpstr>Motivation</vt:lpstr>
      <vt:lpstr>Background</vt:lpstr>
      <vt:lpstr>Economic Impact</vt:lpstr>
      <vt:lpstr>Prevention and Early Response</vt:lpstr>
      <vt:lpstr>Scope: National Parks</vt:lpstr>
      <vt:lpstr>Invasion Through the Paths Less Traveled</vt:lpstr>
      <vt:lpstr>Hypothesis</vt:lpstr>
      <vt:lpstr>Hypothesis</vt:lpstr>
      <vt:lpstr>Park Selection</vt:lpstr>
      <vt:lpstr>Spatial Network of Parks</vt:lpstr>
      <vt:lpstr>Data &amp; Methodology</vt:lpstr>
      <vt:lpstr>Mobility Data – Data Exploration</vt:lpstr>
      <vt:lpstr>Findings</vt:lpstr>
      <vt:lpstr>Findings</vt:lpstr>
      <vt:lpstr>Findings</vt:lpstr>
      <vt:lpstr>Conclusion</vt:lpstr>
      <vt:lpstr>Questions?</vt:lpstr>
      <vt:lpstr>&gt; 1000 links</vt:lpstr>
      <vt:lpstr>&gt; 200 Links</vt:lpstr>
      <vt:lpstr>Cuebiq Visits vs. NPS Visits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Cuebiq Hackathon</dc:title>
  <dc:creator>Zhai, Tracey</dc:creator>
  <cp:lastModifiedBy>Saravanan, Arjun B.</cp:lastModifiedBy>
  <cp:revision>1</cp:revision>
  <dcterms:created xsi:type="dcterms:W3CDTF">2021-03-23T00:05:56Z</dcterms:created>
  <dcterms:modified xsi:type="dcterms:W3CDTF">2021-04-29T12:28:37Z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0x01010073C1C30FE144C442B1DB0839B4D1EDDA</vt:lpwstr>
  </property>
</Properties>
</file>